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7" r:id="rId3"/>
    <p:sldId id="1094" r:id="rId4"/>
    <p:sldId id="272" r:id="rId5"/>
    <p:sldId id="258" r:id="rId6"/>
    <p:sldId id="1100" r:id="rId7"/>
    <p:sldId id="1090" r:id="rId8"/>
    <p:sldId id="1101" r:id="rId9"/>
  </p:sldIdLst>
  <p:sldSz cx="12192000" cy="6858000"/>
  <p:notesSz cx="6858000" cy="9144000"/>
  <p:embeddedFontLst>
    <p:embeddedFont>
      <p:font typeface="等线" panose="02010600030101010101" pitchFamily="2" charset="-122"/>
      <p:regular r:id="rId12"/>
      <p:bold r:id="rId13"/>
    </p:embeddedFont>
    <p:embeddedFont>
      <p:font typeface="方正行楷简体" panose="03000509000000000000" pitchFamily="65" charset="-122"/>
      <p:regular r:id="rId14"/>
    </p:embeddedFont>
    <p:embeddedFont>
      <p:font typeface="汉仪南宫体简" panose="02010600030101010101" charset="-122"/>
      <p:regular r:id="rId15"/>
    </p:embeddedFont>
    <p:embeddedFont>
      <p:font typeface="汉仪歪歪体简" panose="02010600030101010101" charset="-122"/>
      <p:regular r:id="rId16"/>
    </p:embeddedFont>
    <p:embeddedFont>
      <p:font typeface="汉仪小隶书简" panose="02010600030101010101" charset="-122"/>
      <p:regular r:id="rId17"/>
    </p:embeddedFont>
    <p:embeddedFont>
      <p:font typeface="华文新魏" panose="02010800040101010101" pitchFamily="2" charset="-122"/>
      <p:regular r:id="rId18"/>
    </p:embeddedFont>
    <p:embeddedFont>
      <p:font typeface="微软雅黑 Light" panose="020B0502040204020203" pitchFamily="34" charset="-122"/>
      <p:regular r:id="rId19"/>
    </p:embeddedFont>
    <p:embeddedFont>
      <p:font typeface="造字工房丁丁体演示版常规体" pitchFamily="50" charset="-122"/>
      <p:regular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17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BE7"/>
    <a:srgbClr val="049ED0"/>
    <a:srgbClr val="5FBDAC"/>
    <a:srgbClr val="F8D812"/>
    <a:srgbClr val="540316"/>
    <a:srgbClr val="61BDD6"/>
    <a:srgbClr val="96C945"/>
    <a:srgbClr val="CEAA9A"/>
    <a:srgbClr val="1770E6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23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259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4" d="100"/>
          <a:sy n="114" d="100"/>
        </p:scale>
        <p:origin x="4422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E7E2C-79DD-4F65-BD71-D748A849718D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93005-823D-4D0A-93F7-EC1DE5D8AE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0B283-2B64-4046-AB83-1713B6635A20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FC06E-92F0-4C8C-BC7C-5096837EEE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01AB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2" descr="http://img.hb.aicdn.com/45fdd748c821579753b01294f58e760ae1dfdc4b22fa2-cL3yR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921" y="-212623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mg.hb.aicdn.com/821bce6776f123e514c78e7f1e4318220c916a831ad56-RZZXu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54" y="2264867"/>
            <a:ext cx="4752667" cy="475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汉仪小隶书简" panose="0201060900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建筑物, 户外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57" y="0"/>
            <a:ext cx="3836643" cy="6858000"/>
          </a:xfrm>
          <a:prstGeom prst="rect">
            <a:avLst/>
          </a:prstGeom>
        </p:spPr>
      </p:pic>
      <p:pic>
        <p:nvPicPr>
          <p:cNvPr id="1026" name="Picture 2" descr="http://img.hb.aicdn.com/45fdd748c821579753b01294f58e760ae1dfdc4b22fa2-cL3y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639" y="971048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hb.aicdn.com/821bce6776f123e514c78e7f1e4318220c916a831ad56-RZZXu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54" y="2644877"/>
            <a:ext cx="4752667" cy="475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hb.aicdn.com/367eacd9ede14c63e9fa0ca9b01f90bdcd9a09131b9e0-j2jBn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184" y="718954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814"/>
          <a:stretch>
            <a:fillRect/>
          </a:stretch>
        </p:blipFill>
        <p:spPr>
          <a:xfrm flipH="1">
            <a:off x="0" y="2333930"/>
            <a:ext cx="4846184" cy="4239492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4006905" y="979946"/>
            <a:ext cx="3508528" cy="4043000"/>
            <a:chOff x="4693606" y="1240103"/>
            <a:chExt cx="2641556" cy="3043959"/>
          </a:xfrm>
        </p:grpSpPr>
        <p:sp>
          <p:nvSpPr>
            <p:cNvPr id="10" name="文本框 9"/>
            <p:cNvSpPr txBox="1"/>
            <p:nvPr/>
          </p:nvSpPr>
          <p:spPr>
            <a:xfrm>
              <a:off x="4693606" y="1240103"/>
              <a:ext cx="588989" cy="1490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pPr>
                <a:lnSpc>
                  <a:spcPts val="6920"/>
                </a:lnSpc>
              </a:pPr>
              <a:r>
                <a:rPr lang="zh-CN" altLang="en-US" sz="8800" dirty="0">
                  <a:solidFill>
                    <a:srgbClr val="540316"/>
                  </a:solidFill>
                  <a:latin typeface="造字工房丁丁体演示版常规体" pitchFamily="50" charset="-122"/>
                  <a:ea typeface="造字工房丁丁体演示版常规体" pitchFamily="50" charset="-122"/>
                </a:rPr>
                <a:t>动漫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591909" y="2230672"/>
              <a:ext cx="979374" cy="903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r>
                <a:rPr lang="zh-CN" altLang="en-US" sz="7200" dirty="0">
                  <a:solidFill>
                    <a:srgbClr val="540316"/>
                  </a:solidFill>
                  <a:latin typeface="造字工房丁丁体演示版常规体" pitchFamily="50" charset="-122"/>
                  <a:ea typeface="造字工房丁丁体演示版常规体" pitchFamily="50" charset="-122"/>
                </a:rPr>
                <a:t>中的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420463" y="3114823"/>
              <a:ext cx="914699" cy="1169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pPr>
                <a:lnSpc>
                  <a:spcPts val="4960"/>
                </a:lnSpc>
              </a:pPr>
              <a:r>
                <a:rPr lang="zh-CN" altLang="en-US" sz="12000" dirty="0">
                  <a:solidFill>
                    <a:srgbClr val="540316"/>
                  </a:solidFill>
                  <a:latin typeface="造字工房丁丁体演示版常规体" pitchFamily="50" charset="-122"/>
                  <a:ea typeface="造字工房丁丁体演示版常规体" pitchFamily="50" charset="-122"/>
                </a:rPr>
                <a:t>音</a:t>
              </a:r>
              <a:r>
                <a:rPr lang="zh-CN" altLang="en-US" sz="8800" dirty="0">
                  <a:solidFill>
                    <a:srgbClr val="540316"/>
                  </a:solidFill>
                  <a:latin typeface="造字工房丁丁体演示版常规体" pitchFamily="50" charset="-122"/>
                  <a:ea typeface="造字工房丁丁体演示版常规体" pitchFamily="50" charset="-122"/>
                </a:rPr>
                <a:t>乐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779765" y="5553565"/>
            <a:ext cx="6223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540316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Century Gothic" panose="020B0502020202020204" pitchFamily="34" charset="0"/>
              </a:rPr>
              <a:t>材料科学与工程学院</a:t>
            </a:r>
            <a:r>
              <a:rPr lang="en-US" altLang="zh-CN" sz="2800" dirty="0">
                <a:solidFill>
                  <a:srgbClr val="540316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Century Gothic" panose="020B0502020202020204" pitchFamily="34" charset="0"/>
              </a:rPr>
              <a:t>2</a:t>
            </a:r>
            <a:r>
              <a:rPr lang="zh-CN" altLang="en-US" sz="2000" dirty="0">
                <a:solidFill>
                  <a:srgbClr val="540316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Century Gothic" panose="020B0502020202020204" pitchFamily="34" charset="0"/>
              </a:rPr>
              <a:t>〇</a:t>
            </a:r>
            <a:r>
              <a:rPr lang="en-US" altLang="zh-CN" sz="2800" dirty="0">
                <a:solidFill>
                  <a:srgbClr val="540316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Century Gothic" panose="020B0502020202020204" pitchFamily="34" charset="0"/>
              </a:rPr>
              <a:t>21</a:t>
            </a:r>
            <a:r>
              <a:rPr lang="zh-CN" altLang="en-US" sz="2800" dirty="0">
                <a:solidFill>
                  <a:srgbClr val="540316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Century Gothic" panose="020B0502020202020204" pitchFamily="34" charset="0"/>
              </a:rPr>
              <a:t>级  丁少杰</a:t>
            </a:r>
          </a:p>
        </p:txBody>
      </p:sp>
      <p:sp>
        <p:nvSpPr>
          <p:cNvPr id="19" name="矩形 18"/>
          <p:cNvSpPr/>
          <p:nvPr/>
        </p:nvSpPr>
        <p:spPr>
          <a:xfrm>
            <a:off x="3577502" y="4981008"/>
            <a:ext cx="45385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</a:rPr>
              <a:t>An old woman had a cat . The cat was very old; she could not run quickly , and she could not bite,because she was so old.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任意多边形: 形状 65"/>
          <p:cNvSpPr/>
          <p:nvPr/>
        </p:nvSpPr>
        <p:spPr>
          <a:xfrm>
            <a:off x="0" y="3322272"/>
            <a:ext cx="12191999" cy="749400"/>
          </a:xfrm>
          <a:custGeom>
            <a:avLst/>
            <a:gdLst>
              <a:gd name="connsiteX0" fmla="*/ 11581517 w 11581517"/>
              <a:gd name="connsiteY0" fmla="*/ 0 h 749400"/>
              <a:gd name="connsiteX1" fmla="*/ 11581517 w 11581517"/>
              <a:gd name="connsiteY1" fmla="*/ 126032 h 749400"/>
              <a:gd name="connsiteX2" fmla="*/ 11507438 w 11581517"/>
              <a:gd name="connsiteY2" fmla="*/ 123870 h 749400"/>
              <a:gd name="connsiteX3" fmla="*/ 10931976 w 11581517"/>
              <a:gd name="connsiteY3" fmla="*/ 126628 h 749400"/>
              <a:gd name="connsiteX4" fmla="*/ 8234044 w 11581517"/>
              <a:gd name="connsiteY4" fmla="*/ 325804 h 749400"/>
              <a:gd name="connsiteX5" fmla="*/ 7247216 w 11581517"/>
              <a:gd name="connsiteY5" fmla="*/ 416339 h 749400"/>
              <a:gd name="connsiteX6" fmla="*/ 4929529 w 11581517"/>
              <a:gd name="connsiteY6" fmla="*/ 506874 h 749400"/>
              <a:gd name="connsiteX7" fmla="*/ 3915541 w 11581517"/>
              <a:gd name="connsiteY7" fmla="*/ 687943 h 749400"/>
              <a:gd name="connsiteX8" fmla="*/ 2358346 w 11581517"/>
              <a:gd name="connsiteY8" fmla="*/ 651729 h 749400"/>
              <a:gd name="connsiteX9" fmla="*/ 94978 w 11581517"/>
              <a:gd name="connsiteY9" fmla="*/ 742264 h 749400"/>
              <a:gd name="connsiteX10" fmla="*/ 0 w 11581517"/>
              <a:gd name="connsiteY10" fmla="*/ 749400 h 749400"/>
              <a:gd name="connsiteX11" fmla="*/ 0 w 11581517"/>
              <a:gd name="connsiteY11" fmla="*/ 561447 h 749400"/>
              <a:gd name="connsiteX12" fmla="*/ 4444 w 11581517"/>
              <a:gd name="connsiteY12" fmla="*/ 561195 h 749400"/>
              <a:gd name="connsiteX13" fmla="*/ 837362 w 11581517"/>
              <a:gd name="connsiteY13" fmla="*/ 452553 h 749400"/>
              <a:gd name="connsiteX14" fmla="*/ 3815952 w 11581517"/>
              <a:gd name="connsiteY14" fmla="*/ 506874 h 749400"/>
              <a:gd name="connsiteX15" fmla="*/ 5219240 w 11581517"/>
              <a:gd name="connsiteY15" fmla="*/ 325804 h 749400"/>
              <a:gd name="connsiteX16" fmla="*/ 8224990 w 11581517"/>
              <a:gd name="connsiteY16" fmla="*/ 235270 h 749400"/>
              <a:gd name="connsiteX17" fmla="*/ 11306687 w 11581517"/>
              <a:gd name="connsiteY17" fmla="*/ 14265 h 7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581517" h="749400">
                <a:moveTo>
                  <a:pt x="11581517" y="0"/>
                </a:moveTo>
                <a:lnTo>
                  <a:pt x="11581517" y="126032"/>
                </a:lnTo>
                <a:lnTo>
                  <a:pt x="11507438" y="123870"/>
                </a:lnTo>
                <a:cubicBezTo>
                  <a:pt x="11427654" y="116726"/>
                  <a:pt x="11352962" y="101731"/>
                  <a:pt x="10931976" y="126628"/>
                </a:cubicBezTo>
                <a:cubicBezTo>
                  <a:pt x="10370661" y="159824"/>
                  <a:pt x="8848171" y="277519"/>
                  <a:pt x="8234044" y="325804"/>
                </a:cubicBezTo>
                <a:cubicBezTo>
                  <a:pt x="7619917" y="374089"/>
                  <a:pt x="7797968" y="386161"/>
                  <a:pt x="7247216" y="416339"/>
                </a:cubicBezTo>
                <a:cubicBezTo>
                  <a:pt x="6696464" y="446517"/>
                  <a:pt x="5484808" y="461607"/>
                  <a:pt x="4929529" y="506874"/>
                </a:cubicBezTo>
                <a:cubicBezTo>
                  <a:pt x="4374251" y="552141"/>
                  <a:pt x="4344072" y="663801"/>
                  <a:pt x="3915541" y="687943"/>
                </a:cubicBezTo>
                <a:cubicBezTo>
                  <a:pt x="3487010" y="712086"/>
                  <a:pt x="2995105" y="642676"/>
                  <a:pt x="2358346" y="651729"/>
                </a:cubicBezTo>
                <a:cubicBezTo>
                  <a:pt x="1721586" y="660782"/>
                  <a:pt x="511438" y="719630"/>
                  <a:pt x="94978" y="742264"/>
                </a:cubicBezTo>
                <a:lnTo>
                  <a:pt x="0" y="749400"/>
                </a:lnTo>
                <a:lnTo>
                  <a:pt x="0" y="561447"/>
                </a:lnTo>
                <a:lnTo>
                  <a:pt x="4444" y="561195"/>
                </a:lnTo>
                <a:cubicBezTo>
                  <a:pt x="188532" y="540070"/>
                  <a:pt x="837362" y="452553"/>
                  <a:pt x="837362" y="452553"/>
                </a:cubicBezTo>
                <a:cubicBezTo>
                  <a:pt x="1472613" y="443500"/>
                  <a:pt x="3085640" y="527999"/>
                  <a:pt x="3815952" y="506874"/>
                </a:cubicBezTo>
                <a:cubicBezTo>
                  <a:pt x="4546266" y="485749"/>
                  <a:pt x="4484400" y="371071"/>
                  <a:pt x="5219240" y="325804"/>
                </a:cubicBezTo>
                <a:cubicBezTo>
                  <a:pt x="5954080" y="280537"/>
                  <a:pt x="7164226" y="289591"/>
                  <a:pt x="8224990" y="235270"/>
                </a:cubicBezTo>
                <a:cubicBezTo>
                  <a:pt x="9153158" y="187739"/>
                  <a:pt x="10558450" y="60496"/>
                  <a:pt x="11306687" y="142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: 圆角 46"/>
          <p:cNvSpPr/>
          <p:nvPr/>
        </p:nvSpPr>
        <p:spPr>
          <a:xfrm rot="21418775">
            <a:off x="360376" y="1997141"/>
            <a:ext cx="3387135" cy="3525482"/>
          </a:xfrm>
          <a:prstGeom prst="roundRect">
            <a:avLst>
              <a:gd name="adj" fmla="val 5485"/>
            </a:avLst>
          </a:prstGeom>
          <a:solidFill>
            <a:schemeClr val="bg1"/>
          </a:solidFill>
          <a:ln w="47625">
            <a:solidFill>
              <a:srgbClr val="44BA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: 圆角 49"/>
          <p:cNvSpPr/>
          <p:nvPr/>
        </p:nvSpPr>
        <p:spPr>
          <a:xfrm rot="294662">
            <a:off x="4225798" y="1303622"/>
            <a:ext cx="3420690" cy="3795795"/>
          </a:xfrm>
          <a:prstGeom prst="roundRect">
            <a:avLst>
              <a:gd name="adj" fmla="val 5485"/>
            </a:avLst>
          </a:prstGeom>
          <a:solidFill>
            <a:schemeClr val="bg1"/>
          </a:solidFill>
          <a:ln w="47625">
            <a:solidFill>
              <a:srgbClr val="44BA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3" name="矩形: 圆角 52"/>
          <p:cNvSpPr/>
          <p:nvPr/>
        </p:nvSpPr>
        <p:spPr>
          <a:xfrm rot="21418775">
            <a:off x="7842352" y="1050710"/>
            <a:ext cx="4187357" cy="4518890"/>
          </a:xfrm>
          <a:prstGeom prst="roundRect">
            <a:avLst>
              <a:gd name="adj" fmla="val 5485"/>
            </a:avLst>
          </a:prstGeom>
          <a:solidFill>
            <a:schemeClr val="bg1"/>
          </a:solidFill>
          <a:ln w="47625">
            <a:solidFill>
              <a:srgbClr val="44BA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61"/>
          <p:cNvSpPr txBox="1"/>
          <p:nvPr/>
        </p:nvSpPr>
        <p:spPr>
          <a:xfrm rot="321323">
            <a:off x="5166576" y="1567318"/>
            <a:ext cx="279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n w="12700">
                  <a:noFill/>
                </a:ln>
                <a:solidFill>
                  <a:srgbClr val="44BAF5"/>
                </a:solidFill>
                <a:latin typeface="汉仪小隶书简" panose="02010609000101010101" pitchFamily="49" charset="-122"/>
                <a:ea typeface="汉仪小隶书简" panose="02010609000101010101" pitchFamily="49" charset="-122"/>
              </a:rPr>
              <a:t>米高梅经典作品：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b="57339"/>
          <a:stretch>
            <a:fillRect/>
          </a:stretch>
        </p:blipFill>
        <p:spPr>
          <a:xfrm rot="10646222">
            <a:off x="8537494" y="1108233"/>
            <a:ext cx="2715239" cy="2132053"/>
          </a:xfrm>
          <a:prstGeom prst="rect">
            <a:avLst/>
          </a:prstGeom>
        </p:spPr>
      </p:pic>
      <p:sp>
        <p:nvSpPr>
          <p:cNvPr id="64" name="文本框 63"/>
          <p:cNvSpPr txBox="1"/>
          <p:nvPr/>
        </p:nvSpPr>
        <p:spPr>
          <a:xfrm rot="21339165">
            <a:off x="8978519" y="3593065"/>
            <a:ext cx="3340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n w="12700">
                  <a:noFill/>
                </a:ln>
                <a:solidFill>
                  <a:srgbClr val="44BAF5"/>
                </a:solidFill>
                <a:latin typeface="汉仪小隶书简" panose="02010609000101010101" pitchFamily="49" charset="-122"/>
                <a:ea typeface="汉仪小隶书简" panose="02010609000101010101" pitchFamily="49" charset="-122"/>
              </a:rPr>
              <a:t>收录曲目作者</a:t>
            </a:r>
            <a:r>
              <a:rPr lang="zh-CN" altLang="en-US" dirty="0">
                <a:ln w="12700">
                  <a:noFill/>
                </a:ln>
                <a:solidFill>
                  <a:srgbClr val="44BAF5"/>
                </a:solidFill>
                <a:latin typeface="汉仪小隶书简" panose="02010609000101010101" pitchFamily="49" charset="-122"/>
                <a:ea typeface="汉仪小隶书简" panose="02010609000101010101" pitchFamily="49" charset="-122"/>
              </a:rPr>
              <a:t>：</a:t>
            </a:r>
          </a:p>
        </p:txBody>
      </p:sp>
      <p:sp>
        <p:nvSpPr>
          <p:cNvPr id="25" name="矩形 24"/>
          <p:cNvSpPr/>
          <p:nvPr/>
        </p:nvSpPr>
        <p:spPr>
          <a:xfrm rot="21400479">
            <a:off x="8052806" y="2729166"/>
            <a:ext cx="3841611" cy="2747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蓝色多瑙河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》——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约翰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·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施特劳斯</a:t>
            </a:r>
          </a:p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大圆舞曲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》——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肖邦</a:t>
            </a:r>
          </a:p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月光奏鸣曲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》——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贝多芬</a:t>
            </a:r>
          </a:p>
          <a:p>
            <a:pPr>
              <a:lnSpc>
                <a:spcPct val="13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肖邦、李斯特、柴可夫斯基、罗西尼、门德尔松、比才、小约翰施特劳斯等</a:t>
            </a: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 rot="378342">
            <a:off x="4655380" y="1882830"/>
            <a:ext cx="2485046" cy="1859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大卫科波菲尔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</a:t>
            </a:r>
          </a:p>
          <a:p>
            <a:pPr algn="ctr">
              <a:lnSpc>
                <a:spcPct val="13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茶花女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</a:t>
            </a:r>
          </a:p>
          <a:p>
            <a:pPr algn="ctr">
              <a:lnSpc>
                <a:spcPct val="13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双城记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</a:t>
            </a:r>
          </a:p>
          <a:p>
            <a:pPr algn="ctr">
              <a:lnSpc>
                <a:spcPct val="13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绿野仙踪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</a:t>
            </a:r>
          </a:p>
          <a:p>
            <a:pPr algn="ctr">
              <a:lnSpc>
                <a:spcPct val="13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乱世佳人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b="57339"/>
          <a:stretch>
            <a:fillRect/>
          </a:stretch>
        </p:blipFill>
        <p:spPr>
          <a:xfrm rot="244398">
            <a:off x="4661511" y="3318127"/>
            <a:ext cx="2196935" cy="172507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b="57339"/>
          <a:stretch>
            <a:fillRect/>
          </a:stretch>
        </p:blipFill>
        <p:spPr>
          <a:xfrm rot="21395119">
            <a:off x="1181993" y="214628"/>
            <a:ext cx="2196935" cy="172507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DB30862-4CD0-4351-A022-D3E316490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66199">
            <a:off x="549759" y="2179909"/>
            <a:ext cx="3060041" cy="3190990"/>
          </a:xfrm>
          <a:prstGeom prst="rect">
            <a:avLst/>
          </a:prstGeom>
          <a:effectLst>
            <a:glow rad="317500">
              <a:schemeClr val="bg1"/>
            </a:glo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0" grpId="0" animBg="1"/>
      <p:bldP spid="53" grpId="0" animBg="1"/>
      <p:bldP spid="62" grpId="0"/>
      <p:bldP spid="6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6983441-7B3F-4F45-94AB-FCDB84401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23" y="3540580"/>
            <a:ext cx="4489565" cy="27346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D6BE046-153F-417F-B3AD-6060AA647B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308" y="582803"/>
            <a:ext cx="3560068" cy="24899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任意多边形: 形状 1"/>
          <p:cNvSpPr/>
          <p:nvPr/>
        </p:nvSpPr>
        <p:spPr>
          <a:xfrm>
            <a:off x="180871" y="1457012"/>
            <a:ext cx="11716378" cy="3486778"/>
          </a:xfrm>
          <a:custGeom>
            <a:avLst/>
            <a:gdLst>
              <a:gd name="connsiteX0" fmla="*/ 0 w 11716378"/>
              <a:gd name="connsiteY0" fmla="*/ 3486778 h 3486778"/>
              <a:gd name="connsiteX1" fmla="*/ 2240782 w 11716378"/>
              <a:gd name="connsiteY1" fmla="*/ 2471894 h 3486778"/>
              <a:gd name="connsiteX2" fmla="*/ 5004079 w 11716378"/>
              <a:gd name="connsiteY2" fmla="*/ 1607736 h 3486778"/>
              <a:gd name="connsiteX3" fmla="*/ 8631534 w 11716378"/>
              <a:gd name="connsiteY3" fmla="*/ 1788606 h 3486778"/>
              <a:gd name="connsiteX4" fmla="*/ 11716378 w 11716378"/>
              <a:gd name="connsiteY4" fmla="*/ 0 h 3486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6378" h="3486778">
                <a:moveTo>
                  <a:pt x="0" y="3486778"/>
                </a:moveTo>
                <a:cubicBezTo>
                  <a:pt x="703384" y="3135923"/>
                  <a:pt x="1406769" y="2785068"/>
                  <a:pt x="2240782" y="2471894"/>
                </a:cubicBezTo>
                <a:cubicBezTo>
                  <a:pt x="3074795" y="2158720"/>
                  <a:pt x="3938954" y="1721617"/>
                  <a:pt x="5004079" y="1607736"/>
                </a:cubicBezTo>
                <a:cubicBezTo>
                  <a:pt x="6069204" y="1493855"/>
                  <a:pt x="7512818" y="2056562"/>
                  <a:pt x="8631534" y="1788606"/>
                </a:cubicBezTo>
                <a:cubicBezTo>
                  <a:pt x="9750250" y="1520650"/>
                  <a:pt x="10733314" y="760325"/>
                  <a:pt x="11716378" y="0"/>
                </a:cubicBezTo>
              </a:path>
            </a:pathLst>
          </a:custGeom>
          <a:noFill/>
          <a:ln w="127000" cap="rnd">
            <a:solidFill>
              <a:srgbClr val="F8D81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/>
        </p:nvSpPr>
        <p:spPr>
          <a:xfrm>
            <a:off x="157425" y="1457012"/>
            <a:ext cx="11716378" cy="3486778"/>
          </a:xfrm>
          <a:custGeom>
            <a:avLst/>
            <a:gdLst>
              <a:gd name="connsiteX0" fmla="*/ 0 w 11716378"/>
              <a:gd name="connsiteY0" fmla="*/ 3486778 h 3486778"/>
              <a:gd name="connsiteX1" fmla="*/ 2240782 w 11716378"/>
              <a:gd name="connsiteY1" fmla="*/ 2471894 h 3486778"/>
              <a:gd name="connsiteX2" fmla="*/ 5004079 w 11716378"/>
              <a:gd name="connsiteY2" fmla="*/ 1607736 h 3486778"/>
              <a:gd name="connsiteX3" fmla="*/ 8631534 w 11716378"/>
              <a:gd name="connsiteY3" fmla="*/ 1788606 h 3486778"/>
              <a:gd name="connsiteX4" fmla="*/ 11716378 w 11716378"/>
              <a:gd name="connsiteY4" fmla="*/ 0 h 3486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6378" h="3486778">
                <a:moveTo>
                  <a:pt x="0" y="3486778"/>
                </a:moveTo>
                <a:cubicBezTo>
                  <a:pt x="703384" y="3135923"/>
                  <a:pt x="1406769" y="2785068"/>
                  <a:pt x="2240782" y="2471894"/>
                </a:cubicBezTo>
                <a:cubicBezTo>
                  <a:pt x="3074795" y="2158720"/>
                  <a:pt x="3938954" y="1721617"/>
                  <a:pt x="5004079" y="1607736"/>
                </a:cubicBezTo>
                <a:cubicBezTo>
                  <a:pt x="6069204" y="1493855"/>
                  <a:pt x="7512818" y="2056562"/>
                  <a:pt x="8631534" y="1788606"/>
                </a:cubicBezTo>
                <a:cubicBezTo>
                  <a:pt x="9750250" y="1520650"/>
                  <a:pt x="10733314" y="760325"/>
                  <a:pt x="11716378" y="0"/>
                </a:cubicBezTo>
              </a:path>
            </a:pathLst>
          </a:custGeom>
          <a:noFill/>
          <a:ln w="12700" cap="rnd">
            <a:solidFill>
              <a:srgbClr val="333F50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312985" y="3788229"/>
            <a:ext cx="823964" cy="823964"/>
          </a:xfrm>
          <a:prstGeom prst="ellipse">
            <a:avLst/>
          </a:prstGeom>
          <a:solidFill>
            <a:srgbClr val="049ED0"/>
          </a:solidFill>
          <a:ln w="25400">
            <a:solidFill>
              <a:srgbClr val="F8D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汉仪小隶书简" panose="02010609000101010101" pitchFamily="49" charset="-122"/>
                <a:ea typeface="汉仪小隶书简" panose="02010609000101010101" pitchFamily="49" charset="-122"/>
              </a:rPr>
              <a:t>1</a:t>
            </a:r>
            <a:endParaRPr lang="zh-CN" altLang="en-US" sz="4000" dirty="0">
              <a:latin typeface="汉仪小隶书简" panose="02010609000101010101" pitchFamily="49" charset="-122"/>
              <a:ea typeface="汉仪小隶书简" panose="02010609000101010101" pitchFamily="49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027715" y="2788419"/>
            <a:ext cx="823964" cy="823964"/>
          </a:xfrm>
          <a:prstGeom prst="ellipse">
            <a:avLst/>
          </a:prstGeom>
          <a:solidFill>
            <a:srgbClr val="049ED0"/>
          </a:solidFill>
          <a:ln w="25400">
            <a:solidFill>
              <a:srgbClr val="F8D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汉仪小隶书简" panose="02010609000101010101" pitchFamily="49" charset="-122"/>
                <a:ea typeface="汉仪小隶书简" panose="02010609000101010101" pitchFamily="49" charset="-122"/>
              </a:rPr>
              <a:t>2</a:t>
            </a:r>
            <a:endParaRPr lang="zh-CN" altLang="en-US" sz="4000" dirty="0">
              <a:latin typeface="汉仪小隶书简" panose="02010609000101010101" pitchFamily="49" charset="-122"/>
              <a:ea typeface="汉仪小隶书简" panose="02010609000101010101" pitchFamily="49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538777" y="2883880"/>
            <a:ext cx="823964" cy="823964"/>
          </a:xfrm>
          <a:prstGeom prst="ellipse">
            <a:avLst/>
          </a:prstGeom>
          <a:solidFill>
            <a:srgbClr val="049ED0"/>
          </a:solidFill>
          <a:ln w="25400">
            <a:solidFill>
              <a:srgbClr val="F8D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汉仪小隶书简" panose="02010609000101010101" pitchFamily="49" charset="-122"/>
                <a:ea typeface="汉仪小隶书简" panose="02010609000101010101" pitchFamily="49" charset="-122"/>
              </a:rPr>
              <a:t>3</a:t>
            </a:r>
            <a:endParaRPr lang="zh-CN" altLang="en-US" sz="4000" dirty="0">
              <a:latin typeface="汉仪小隶书简" panose="02010609000101010101" pitchFamily="49" charset="-122"/>
              <a:ea typeface="汉仪小隶书简" panose="02010609000101010101" pitchFamily="49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0386647" y="1964455"/>
            <a:ext cx="823964" cy="823964"/>
          </a:xfrm>
          <a:prstGeom prst="ellipse">
            <a:avLst/>
          </a:prstGeom>
          <a:solidFill>
            <a:srgbClr val="049ED0"/>
          </a:solidFill>
          <a:ln w="25400">
            <a:solidFill>
              <a:srgbClr val="F8D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汉仪小隶书简" panose="02010609000101010101" pitchFamily="49" charset="-122"/>
                <a:ea typeface="汉仪小隶书简" panose="02010609000101010101" pitchFamily="49" charset="-122"/>
              </a:rPr>
              <a:t>4</a:t>
            </a:r>
            <a:endParaRPr lang="zh-CN" altLang="en-US" sz="4000" dirty="0">
              <a:latin typeface="汉仪小隶书简" panose="02010609000101010101" pitchFamily="49" charset="-122"/>
              <a:ea typeface="汉仪小隶书简" panose="0201060900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3E4186A-FE70-46CE-B2AD-1CFA34328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1" y="381837"/>
            <a:ext cx="3219821" cy="2969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7BAE476B-0C22-4058-967C-B35070FC0704}"/>
              </a:ext>
            </a:extLst>
          </p:cNvPr>
          <p:cNvSpPr txBox="1"/>
          <p:nvPr/>
        </p:nvSpPr>
        <p:spPr>
          <a:xfrm>
            <a:off x="629515" y="3388119"/>
            <a:ext cx="2290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/>
              <a:t>依照人脸作画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CE80134-2C92-43F5-B785-21F216E7124C}"/>
              </a:ext>
            </a:extLst>
          </p:cNvPr>
          <p:cNvSpPr txBox="1"/>
          <p:nvPr/>
        </p:nvSpPr>
        <p:spPr>
          <a:xfrm>
            <a:off x="4996805" y="6373652"/>
            <a:ext cx="153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探讨画稿中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15DDB67-9380-4FBC-A068-AA5F446E7AA2}"/>
              </a:ext>
            </a:extLst>
          </p:cNvPr>
          <p:cNvSpPr txBox="1"/>
          <p:nvPr/>
        </p:nvSpPr>
        <p:spPr>
          <a:xfrm>
            <a:off x="7369786" y="125605"/>
            <a:ext cx="1691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画稿制片车间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905B0BE-D759-43E1-835E-999E52BCD5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351" y="195343"/>
            <a:ext cx="4936881" cy="6467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: 圆角 28"/>
          <p:cNvSpPr/>
          <p:nvPr/>
        </p:nvSpPr>
        <p:spPr>
          <a:xfrm rot="21418775">
            <a:off x="1690237" y="854713"/>
            <a:ext cx="2387311" cy="3381531"/>
          </a:xfrm>
          <a:prstGeom prst="roundRect">
            <a:avLst>
              <a:gd name="adj" fmla="val 5485"/>
            </a:avLst>
          </a:prstGeom>
          <a:solidFill>
            <a:schemeClr val="bg1"/>
          </a:solidFill>
          <a:ln w="47625">
            <a:solidFill>
              <a:srgbClr val="44BA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: 圆角 29"/>
          <p:cNvSpPr/>
          <p:nvPr/>
        </p:nvSpPr>
        <p:spPr>
          <a:xfrm rot="339016">
            <a:off x="7264726" y="929086"/>
            <a:ext cx="4456037" cy="3381531"/>
          </a:xfrm>
          <a:prstGeom prst="roundRect">
            <a:avLst>
              <a:gd name="adj" fmla="val 5485"/>
            </a:avLst>
          </a:prstGeom>
          <a:solidFill>
            <a:schemeClr val="bg1"/>
          </a:solidFill>
          <a:ln w="47625">
            <a:solidFill>
              <a:srgbClr val="44BA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FA38426-EA34-40D5-B47E-41F432F3E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983">
            <a:off x="7421301" y="1089765"/>
            <a:ext cx="4148303" cy="30453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CB9363D-6D2B-4416-BB85-CDC16D94B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1742">
            <a:off x="1786798" y="930880"/>
            <a:ext cx="2193848" cy="32292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6"/>
          <a:stretch>
            <a:fillRect/>
          </a:stretch>
        </p:blipFill>
        <p:spPr>
          <a:xfrm>
            <a:off x="0" y="1905630"/>
            <a:ext cx="12192000" cy="49769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AB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.hb.aicdn.com/45fdd748c821579753b01294f58e760ae1dfdc4b22fa2-cL3y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07" y="11430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mg.hb.aicdn.com/367eacd9ede14c63e9fa0ca9b01f90bdcd9a09131b9e0-j2jB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38" y="-237249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图片包含 户外, 建筑物, 就坐&#10;&#10;已生成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543" y="2410691"/>
            <a:ext cx="7906327" cy="444730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788524" y="1097513"/>
            <a:ext cx="6931152" cy="438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54031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Century Gothic" panose="020B0502020202020204" pitchFamily="34" charset="0"/>
              </a:rPr>
              <a:t>	</a:t>
            </a:r>
            <a:r>
              <a:rPr lang="en-US" altLang="zh-CN" b="1" dirty="0">
                <a:solidFill>
                  <a:srgbClr val="54031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Century Gothic" panose="020B0502020202020204" pitchFamily="34" charset="0"/>
              </a:rPr>
              <a:t>《</a:t>
            </a:r>
            <a:r>
              <a:rPr lang="zh-CN" altLang="en-US" b="1" dirty="0">
                <a:solidFill>
                  <a:srgbClr val="54031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Century Gothic" panose="020B0502020202020204" pitchFamily="34" charset="0"/>
              </a:rPr>
              <a:t>龙猫</a:t>
            </a:r>
            <a:r>
              <a:rPr lang="en-US" altLang="zh-CN" b="1" dirty="0">
                <a:solidFill>
                  <a:srgbClr val="54031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Century Gothic" panose="020B0502020202020204" pitchFamily="34" charset="0"/>
              </a:rPr>
              <a:t>》</a:t>
            </a:r>
            <a:r>
              <a:rPr lang="zh-CN" altLang="en-US" b="1" dirty="0">
                <a:solidFill>
                  <a:srgbClr val="54031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Century Gothic" panose="020B0502020202020204" pitchFamily="34" charset="0"/>
              </a:rPr>
              <a:t>的片头曲</a:t>
            </a:r>
            <a:r>
              <a:rPr lang="en-US" altLang="zh-CN" b="1" dirty="0">
                <a:solidFill>
                  <a:srgbClr val="54031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Century Gothic" panose="020B0502020202020204" pitchFamily="34" charset="0"/>
              </a:rPr>
              <a:t>《</a:t>
            </a:r>
            <a:r>
              <a:rPr lang="zh-CN" altLang="en-US" b="1" dirty="0">
                <a:solidFill>
                  <a:srgbClr val="54031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Century Gothic" panose="020B0502020202020204" pitchFamily="34" charset="0"/>
              </a:rPr>
              <a:t>散步</a:t>
            </a:r>
            <a:r>
              <a:rPr lang="en-US" altLang="zh-CN" b="1" dirty="0">
                <a:solidFill>
                  <a:srgbClr val="54031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Century Gothic" panose="020B0502020202020204" pitchFamily="34" charset="0"/>
              </a:rPr>
              <a:t>》</a:t>
            </a:r>
            <a:r>
              <a:rPr lang="zh-CN" altLang="en-US" b="1" dirty="0">
                <a:solidFill>
                  <a:srgbClr val="54031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Century Gothic" panose="020B0502020202020204" pitchFamily="34" charset="0"/>
              </a:rPr>
              <a:t>的旋律，是久石让在泡澡的时候想出来的！其实久石让与宫崎骏，都是非常率性而为的人。</a:t>
            </a:r>
            <a:r>
              <a:rPr lang="en-US" altLang="zh-CN" b="1" dirty="0">
                <a:solidFill>
                  <a:srgbClr val="54031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Century Gothic" panose="020B0502020202020204" pitchFamily="34" charset="0"/>
              </a:rPr>
              <a:t>		</a:t>
            </a:r>
            <a:r>
              <a:rPr lang="zh-CN" altLang="en-US" b="1" dirty="0">
                <a:solidFill>
                  <a:srgbClr val="54031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Century Gothic" panose="020B0502020202020204" pitchFamily="34" charset="0"/>
              </a:rPr>
              <a:t>宫崎骏经常是灵感突发就提起画笔肆意挥洒，一笔一划随即构造出一个生动有趣的童话世界。而久石让为电影配乐也会靠灵光一闪就决定下来。</a:t>
            </a:r>
            <a:endParaRPr lang="en-US" altLang="zh-CN" b="1" dirty="0">
              <a:solidFill>
                <a:srgbClr val="540316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Century Gothic" panose="020B0502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rgbClr val="54031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Century Gothic" panose="020B0502020202020204" pitchFamily="34" charset="0"/>
              </a:rPr>
              <a:t>	</a:t>
            </a:r>
            <a:r>
              <a:rPr lang="zh-CN" altLang="en-US" b="1" dirty="0">
                <a:solidFill>
                  <a:srgbClr val="54031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Century Gothic" panose="020B0502020202020204" pitchFamily="34" charset="0"/>
              </a:rPr>
              <a:t>比如吃饭、睡觉、上厕所、和朋友喝酒等，一首悠扬婉转的乐曲可能就名留青史了。</a:t>
            </a:r>
            <a:endParaRPr lang="en-US" altLang="zh-CN" b="1" dirty="0">
              <a:solidFill>
                <a:srgbClr val="540316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Century Gothic" panose="020B0502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rgbClr val="54031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Century Gothic" panose="020B0502020202020204" pitchFamily="34" charset="0"/>
              </a:rPr>
              <a:t>	</a:t>
            </a:r>
            <a:r>
              <a:rPr lang="zh-CN" altLang="en-US" b="1" dirty="0">
                <a:solidFill>
                  <a:srgbClr val="54031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Century Gothic" panose="020B0502020202020204" pitchFamily="34" charset="0"/>
              </a:rPr>
              <a:t>但久石让也不是每一首曲子都是拍脑袋的！他坦言作曲是令他最痛苦、最压迫的事情。尤其是为宫崎骏配乐的时候，他说：“每次都得费尽心思。”但久石让也说：“音乐就是我的生命，作曲就是我人生的全部。”</a:t>
            </a:r>
            <a:endParaRPr lang="en-US" altLang="zh-CN" b="1" dirty="0">
              <a:solidFill>
                <a:srgbClr val="540316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Century Gothic" panose="020B0502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rgbClr val="54031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Century Gothic" panose="020B0502020202020204" pitchFamily="34" charset="0"/>
              </a:rPr>
              <a:t>	</a:t>
            </a:r>
            <a:r>
              <a:rPr lang="zh-CN" altLang="en-US" b="1" dirty="0">
                <a:solidFill>
                  <a:srgbClr val="54031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Century Gothic" panose="020B0502020202020204" pitchFamily="34" charset="0"/>
              </a:rPr>
              <a:t>每每做出满意的作品，他又会开心地感叹：“活着真好！”</a:t>
            </a:r>
            <a:endParaRPr lang="zh-CN" altLang="en-US" sz="1400" b="1" dirty="0">
              <a:solidFill>
                <a:srgbClr val="540316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Century Gothic" panose="020B0502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49481" y="1007404"/>
            <a:ext cx="1872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  <a:latin typeface="汉仪南宫体简" panose="02010609000101010101" pitchFamily="49" charset="-122"/>
                <a:ea typeface="汉仪南宫体简" panose="02010609000101010101" pitchFamily="49" charset="-122"/>
              </a:defRPr>
            </a:lvl1pPr>
          </a:lstStyle>
          <a:p>
            <a:r>
              <a:rPr lang="en-US" altLang="zh-CN" sz="4400" dirty="0">
                <a:solidFill>
                  <a:srgbClr val="540316"/>
                </a:solidFill>
                <a:latin typeface="方正行楷简体" panose="03000509000000000000" pitchFamily="65" charset="-122"/>
                <a:ea typeface="方正行楷简体" panose="03000509000000000000" pitchFamily="65" charset="-122"/>
                <a:sym typeface="Century Gothic" panose="020B0502020202020204" pitchFamily="34" charset="0"/>
              </a:rPr>
              <a:t>《</a:t>
            </a:r>
            <a:r>
              <a:rPr lang="zh-CN" altLang="en-US" sz="4400" dirty="0">
                <a:solidFill>
                  <a:srgbClr val="540316"/>
                </a:solidFill>
                <a:latin typeface="方正行楷简体" panose="03000509000000000000" pitchFamily="65" charset="-122"/>
                <a:ea typeface="方正行楷简体" panose="03000509000000000000" pitchFamily="65" charset="-122"/>
                <a:sym typeface="Century Gothic" panose="020B0502020202020204" pitchFamily="34" charset="0"/>
              </a:rPr>
              <a:t>散步</a:t>
            </a:r>
            <a:r>
              <a:rPr lang="en-US" altLang="zh-CN" sz="4400" dirty="0">
                <a:solidFill>
                  <a:srgbClr val="540316"/>
                </a:solidFill>
                <a:latin typeface="方正行楷简体" panose="03000509000000000000" pitchFamily="65" charset="-122"/>
                <a:ea typeface="方正行楷简体" panose="03000509000000000000" pitchFamily="65" charset="-122"/>
                <a:sym typeface="Century Gothic" panose="020B0502020202020204" pitchFamily="34" charset="0"/>
              </a:rPr>
              <a:t>》</a:t>
            </a:r>
            <a:endParaRPr lang="zh-CN" altLang="en-US" sz="4400" dirty="0">
              <a:solidFill>
                <a:srgbClr val="540316"/>
              </a:solidFill>
              <a:latin typeface="方正行楷简体" panose="03000509000000000000" pitchFamily="65" charset="-122"/>
              <a:ea typeface="方正行楷简体" panose="03000509000000000000" pitchFamily="65" charset="-122"/>
              <a:sym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7398214" y="3297419"/>
            <a:ext cx="5330908" cy="702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久石让说：“认识宫崎骏是我这辈子最高兴的事”</a:t>
            </a:r>
            <a:endParaRPr lang="en-US" altLang="zh-CN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宫崎骏说：“实在没有比认识久石让更幸运的事了。”</a:t>
            </a:r>
          </a:p>
        </p:txBody>
      </p:sp>
      <p:sp>
        <p:nvSpPr>
          <p:cNvPr id="27" name="矩形 26"/>
          <p:cNvSpPr/>
          <p:nvPr/>
        </p:nvSpPr>
        <p:spPr>
          <a:xfrm>
            <a:off x="6933490" y="5036991"/>
            <a:ext cx="5330908" cy="1008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如同高山流水，伯牙子期不是没了你不行，而是有你才完美。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59" y="2051150"/>
            <a:ext cx="1739378" cy="11710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20" y="5693510"/>
            <a:ext cx="1739378" cy="117104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73D234F-361E-42E5-986B-85AD98712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5" y="394594"/>
            <a:ext cx="6730087" cy="3823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0A7666D-3668-4E4E-AA2B-2E2BE5175CF3}"/>
              </a:ext>
            </a:extLst>
          </p:cNvPr>
          <p:cNvSpPr txBox="1"/>
          <p:nvPr/>
        </p:nvSpPr>
        <p:spPr>
          <a:xfrm>
            <a:off x="2059910" y="4302825"/>
            <a:ext cx="3577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/>
              <a:t>宫崎骏为久石让献花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59366" y="2312826"/>
            <a:ext cx="11144815" cy="3160991"/>
            <a:chOff x="143581" y="2476864"/>
            <a:chExt cx="11580656" cy="3284608"/>
          </a:xfrm>
        </p:grpSpPr>
        <p:grpSp>
          <p:nvGrpSpPr>
            <p:cNvPr id="20" name="组合 19"/>
            <p:cNvGrpSpPr/>
            <p:nvPr/>
          </p:nvGrpSpPr>
          <p:grpSpPr>
            <a:xfrm rot="192611">
              <a:off x="143581" y="3912063"/>
              <a:ext cx="1007247" cy="392216"/>
              <a:chOff x="4800600" y="904875"/>
              <a:chExt cx="1409700" cy="548929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4800600" y="904875"/>
                <a:ext cx="1409700" cy="548929"/>
              </a:xfrm>
              <a:prstGeom prst="roundRect">
                <a:avLst/>
              </a:prstGeom>
              <a:solidFill>
                <a:srgbClr val="5FBD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: 圆角 30"/>
              <p:cNvSpPr/>
              <p:nvPr/>
            </p:nvSpPr>
            <p:spPr>
              <a:xfrm>
                <a:off x="4838700" y="928919"/>
                <a:ext cx="1314450" cy="476800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矩形: 圆角 20"/>
            <p:cNvSpPr/>
            <p:nvPr/>
          </p:nvSpPr>
          <p:spPr>
            <a:xfrm>
              <a:off x="917030" y="2476864"/>
              <a:ext cx="10807207" cy="3284608"/>
            </a:xfrm>
            <a:prstGeom prst="roundRect">
              <a:avLst>
                <a:gd name="adj" fmla="val 10052"/>
              </a:avLst>
            </a:prstGeom>
            <a:solidFill>
              <a:srgbClr val="44BA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: 圆角 21"/>
            <p:cNvSpPr/>
            <p:nvPr/>
          </p:nvSpPr>
          <p:spPr>
            <a:xfrm>
              <a:off x="988961" y="2555450"/>
              <a:ext cx="10653796" cy="3105442"/>
            </a:xfrm>
            <a:prstGeom prst="roundRect">
              <a:avLst>
                <a:gd name="adj" fmla="val 10052"/>
              </a:avLst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 rot="21231943">
              <a:off x="521182" y="2903138"/>
              <a:ext cx="1007247" cy="392216"/>
              <a:chOff x="4800600" y="904875"/>
              <a:chExt cx="1409700" cy="548929"/>
            </a:xfrm>
          </p:grpSpPr>
          <p:sp>
            <p:nvSpPr>
              <p:cNvPr id="28" name="矩形: 圆角 27"/>
              <p:cNvSpPr/>
              <p:nvPr/>
            </p:nvSpPr>
            <p:spPr>
              <a:xfrm>
                <a:off x="4800600" y="904875"/>
                <a:ext cx="1409700" cy="548929"/>
              </a:xfrm>
              <a:prstGeom prst="roundRect">
                <a:avLst/>
              </a:prstGeom>
              <a:solidFill>
                <a:srgbClr val="FF74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: 圆角 28"/>
              <p:cNvSpPr/>
              <p:nvPr/>
            </p:nvSpPr>
            <p:spPr>
              <a:xfrm>
                <a:off x="4838700" y="928919"/>
                <a:ext cx="1314450" cy="476800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矩形: 圆角 25"/>
            <p:cNvSpPr/>
            <p:nvPr/>
          </p:nvSpPr>
          <p:spPr>
            <a:xfrm>
              <a:off x="1061140" y="2608049"/>
              <a:ext cx="10509437" cy="2982138"/>
            </a:xfrm>
            <a:prstGeom prst="roundRect">
              <a:avLst>
                <a:gd name="adj" fmla="val 10052"/>
              </a:avLst>
            </a:prstGeom>
            <a:solidFill>
              <a:schemeClr val="bg1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3" name="矩形 32"/>
          <p:cNvSpPr/>
          <p:nvPr/>
        </p:nvSpPr>
        <p:spPr>
          <a:xfrm>
            <a:off x="1836106" y="2722646"/>
            <a:ext cx="1534375" cy="78387"/>
          </a:xfrm>
          <a:prstGeom prst="rect">
            <a:avLst/>
          </a:prstGeom>
          <a:solidFill>
            <a:srgbClr val="44B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479" y="-313451"/>
            <a:ext cx="8109229" cy="68580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C3AF2046-9F9A-4B4E-BED8-B4191425E709}"/>
              </a:ext>
            </a:extLst>
          </p:cNvPr>
          <p:cNvSpPr txBox="1"/>
          <p:nvPr/>
        </p:nvSpPr>
        <p:spPr>
          <a:xfrm>
            <a:off x="1766882" y="2831939"/>
            <a:ext cx="92184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	</a:t>
            </a:r>
            <a:r>
              <a:rPr lang="zh-CN" altLang="en-US" sz="2400" dirty="0"/>
              <a:t>音乐可以让动漫更富感情：把音乐融入动漫可以</a:t>
            </a:r>
            <a:endParaRPr lang="en-US" altLang="zh-CN" sz="2400" dirty="0"/>
          </a:p>
          <a:p>
            <a:r>
              <a:rPr lang="zh-CN" altLang="en-US" sz="2400" dirty="0"/>
              <a:t>使动漫的节奏更加深入浅出，带动观众的情感心理变化；</a:t>
            </a:r>
            <a:endParaRPr lang="en-US" altLang="zh-CN" sz="2400" dirty="0"/>
          </a:p>
          <a:p>
            <a:r>
              <a:rPr lang="zh-CN" altLang="en-US" sz="2400" dirty="0"/>
              <a:t>画面的丰富可以帮助观众更深层次的了解音乐想要传达的东西。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两者相辅相成，虽说不是缺一不可，但两者在互相丰富对方的表现特点的层面上，可谓是出神入化。好的动漫配上美妙的音乐，可谓是视觉和听觉的两重盛宴，是绝对不可错过的。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建筑物, 户外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57" y="0"/>
            <a:ext cx="3836643" cy="6858000"/>
          </a:xfrm>
          <a:prstGeom prst="rect">
            <a:avLst/>
          </a:prstGeom>
        </p:spPr>
      </p:pic>
      <p:pic>
        <p:nvPicPr>
          <p:cNvPr id="1026" name="Picture 2" descr="http://img.hb.aicdn.com/45fdd748c821579753b01294f58e760ae1dfdc4b22fa2-cL3y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639" y="971048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hb.aicdn.com/821bce6776f123e514c78e7f1e4318220c916a831ad56-RZZXu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54" y="2644877"/>
            <a:ext cx="4752667" cy="475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hb.aicdn.com/367eacd9ede14c63e9fa0ca9b01f90bdcd9a09131b9e0-j2jBn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184" y="718954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814"/>
          <a:stretch>
            <a:fillRect/>
          </a:stretch>
        </p:blipFill>
        <p:spPr>
          <a:xfrm flipH="1">
            <a:off x="0" y="2333930"/>
            <a:ext cx="4846184" cy="4239492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4871033" y="1113135"/>
            <a:ext cx="1224967" cy="3063484"/>
            <a:chOff x="5344208" y="1340380"/>
            <a:chExt cx="922273" cy="2306485"/>
          </a:xfrm>
        </p:grpSpPr>
        <p:sp>
          <p:nvSpPr>
            <p:cNvPr id="10" name="文本框 9"/>
            <p:cNvSpPr txBox="1"/>
            <p:nvPr/>
          </p:nvSpPr>
          <p:spPr>
            <a:xfrm>
              <a:off x="5671459" y="1340380"/>
              <a:ext cx="304800" cy="625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r>
                <a:rPr lang="zh-CN" altLang="en-US" sz="4800" dirty="0">
                  <a:solidFill>
                    <a:srgbClr val="540316"/>
                  </a:solidFill>
                  <a:latin typeface="汉仪南宫体简" panose="02010609000101010101" pitchFamily="49" charset="-122"/>
                  <a:ea typeface="汉仪南宫体简" panose="02010609000101010101" pitchFamily="49" charset="-122"/>
                </a:rPr>
                <a:t>感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910943" y="1890591"/>
              <a:ext cx="304800" cy="625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r>
                <a:rPr lang="zh-CN" altLang="en-US" sz="4800" dirty="0">
                  <a:solidFill>
                    <a:srgbClr val="540316"/>
                  </a:solidFill>
                  <a:latin typeface="汉仪南宫体简" panose="02010609000101010101" pitchFamily="49" charset="-122"/>
                  <a:ea typeface="汉仪南宫体简" panose="02010609000101010101" pitchFamily="49" charset="-122"/>
                </a:rPr>
                <a:t>谢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344208" y="2227282"/>
              <a:ext cx="914699" cy="108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r>
                <a:rPr lang="zh-CN" altLang="en-US" sz="8800" dirty="0">
                  <a:solidFill>
                    <a:srgbClr val="540316"/>
                  </a:solidFill>
                  <a:latin typeface="汉仪南宫体简" panose="02010609000101010101" pitchFamily="49" charset="-122"/>
                  <a:ea typeface="汉仪南宫体简" panose="02010609000101010101" pitchFamily="49" charset="-122"/>
                </a:rPr>
                <a:t>聆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961681" y="2743142"/>
              <a:ext cx="304800" cy="903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r>
                <a:rPr lang="zh-CN" altLang="en-US" sz="7200" dirty="0">
                  <a:solidFill>
                    <a:srgbClr val="540316"/>
                  </a:solidFill>
                  <a:latin typeface="汉仪南宫体简" panose="02010609000101010101" pitchFamily="49" charset="-122"/>
                  <a:ea typeface="汉仪南宫体简" panose="02010609000101010101" pitchFamily="49" charset="-122"/>
                </a:rPr>
                <a:t>听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3577502" y="4981008"/>
            <a:ext cx="45385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</a:rPr>
              <a:t>An old woman had a cat . The cat was very old; she could not run quickly , and she could not bite,because she was so old.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Century Gothic"/>
        <a:ea typeface="微软雅黑"/>
        <a:cs typeface=""/>
      </a:majorFont>
      <a:minorFont>
        <a:latin typeface="Century Gothic"/>
        <a:ea typeface="微软雅黑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509</Words>
  <Application>Microsoft Office PowerPoint</Application>
  <PresentationFormat>宽屏</PresentationFormat>
  <Paragraphs>44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方正行楷简体</vt:lpstr>
      <vt:lpstr>Arial</vt:lpstr>
      <vt:lpstr>微软雅黑 Light</vt:lpstr>
      <vt:lpstr>造字工房丁丁体演示版常规体</vt:lpstr>
      <vt:lpstr>汉仪小隶书简</vt:lpstr>
      <vt:lpstr>华文新魏</vt:lpstr>
      <vt:lpstr>汉仪歪歪体简</vt:lpstr>
      <vt:lpstr>Century Gothic</vt:lpstr>
      <vt:lpstr>汉仪南宫体简</vt:lpstr>
      <vt:lpstr>等线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丁 少杰</cp:lastModifiedBy>
  <cp:revision>245</cp:revision>
  <dcterms:created xsi:type="dcterms:W3CDTF">2018-09-20T02:15:00Z</dcterms:created>
  <dcterms:modified xsi:type="dcterms:W3CDTF">2022-03-30T14:43:14Z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