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2" r:id="rId5"/>
    <p:sldId id="258" r:id="rId6"/>
    <p:sldId id="259" r:id="rId7"/>
    <p:sldId id="260" r:id="rId8"/>
    <p:sldId id="264" r:id="rId9"/>
    <p:sldId id="266" r:id="rId10"/>
    <p:sldId id="268" r:id="rId11"/>
    <p:sldId id="270" r:id="rId12"/>
    <p:sldId id="272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216" y="-222"/>
      </p:cViewPr>
      <p:guideLst>
        <p:guide orient="horz" pos="2160"/>
        <p:guide pos="381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一、欧洲三大国际电影节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四、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美丽人生</a:t>
            </a:r>
            <a:r>
              <a:rPr lang="en-US" altLang="zh-CN" dirty="0" smtClean="0"/>
              <a:t>》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71524" y="1504950"/>
            <a:ext cx="1075372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、影片背景</a:t>
            </a:r>
            <a:endParaRPr lang="en-US" altLang="zh-CN" dirty="0" smtClean="0"/>
          </a:p>
          <a:p>
            <a:r>
              <a:rPr lang="en-US" altLang="zh-CN" dirty="0" smtClean="0"/>
              <a:t>1939</a:t>
            </a:r>
            <a:r>
              <a:rPr lang="zh-CN" altLang="en-US" dirty="0" smtClean="0"/>
              <a:t>年，第二次世界大战全面爆发，德国法西斯开始全面残害犹太人。身为德国同盟的意大利的墨索里尼，也开始推行种族歧视政策。建造了无数的集中营，用来关押和迫害犹太人。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、主题</a:t>
            </a:r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）集中营的生存游戏，为了表达爱的力量。（</a:t>
            </a:r>
            <a:r>
              <a:rPr lang="zh-CN" altLang="en-US" dirty="0" smtClean="0"/>
              <a:t>一个普通家庭的遭际，</a:t>
            </a:r>
            <a:r>
              <a:rPr lang="zh-CN" altLang="en-US" dirty="0" smtClean="0"/>
              <a:t>爱情、亲情）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）幽默的喜剧，是为了突出非人环境中的人生美丽。（意大利式的幽默，暖</a:t>
            </a:r>
            <a:r>
              <a:rPr lang="en-US" altLang="zh-CN" dirty="0" smtClean="0"/>
              <a:t>-</a:t>
            </a:r>
            <a:r>
              <a:rPr lang="zh-CN" altLang="en-US" dirty="0" smtClean="0"/>
              <a:t>冷</a:t>
            </a:r>
            <a:r>
              <a:rPr lang="en-US" altLang="zh-CN" dirty="0" smtClean="0"/>
              <a:t>-</a:t>
            </a:r>
            <a:r>
              <a:rPr lang="zh-CN" altLang="en-US" dirty="0" smtClean="0"/>
              <a:t>暖的色调转换）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、叙事视角的独特。（回溯基调，巧设悬念）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4</a:t>
            </a:r>
            <a:r>
              <a:rPr lang="zh-CN" altLang="en-US" dirty="0" smtClean="0"/>
              <a:t>、镜头画面的适当暗示。（堆积如山的衣服和尸骨）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600075"/>
            <a:ext cx="545782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五、音乐（突出影片的叙事性和张力）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、突如其来的邂逅、轻松俏皮的音乐。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、梦想成真，激扬的音乐。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、监狱播歌，激昂的音乐。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501" y="0"/>
            <a:ext cx="8105774" cy="6165304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zh-CN" dirty="0" smtClean="0"/>
          </a:p>
          <a:p>
            <a:pPr>
              <a:defRPr/>
            </a:pPr>
            <a:r>
              <a:rPr lang="zh-CN" altLang="en-US" dirty="0" smtClean="0"/>
              <a:t>（一）戛纳电影节（一般每年的</a:t>
            </a:r>
            <a:r>
              <a:rPr lang="en-US" altLang="zh-CN" dirty="0" smtClean="0"/>
              <a:t>5</a:t>
            </a:r>
            <a:r>
              <a:rPr lang="zh-CN" altLang="en-US" dirty="0" smtClean="0"/>
              <a:t>月中旬）入围名单公布（</a:t>
            </a:r>
            <a:r>
              <a:rPr lang="en-US" altLang="zh-CN" dirty="0" smtClean="0"/>
              <a:t>2000</a:t>
            </a:r>
            <a:r>
              <a:rPr lang="zh-CN" altLang="en-US" dirty="0" smtClean="0"/>
              <a:t>部左右</a:t>
            </a:r>
            <a:r>
              <a:rPr lang="en-US" altLang="zh-CN" dirty="0" smtClean="0"/>
              <a:t>50</a:t>
            </a:r>
            <a:r>
              <a:rPr lang="zh-CN" altLang="en-US" dirty="0" smtClean="0"/>
              <a:t>多部入选</a:t>
            </a:r>
            <a:r>
              <a:rPr lang="en-US" altLang="zh-CN" dirty="0" smtClean="0"/>
              <a:t>/19</a:t>
            </a:r>
            <a:r>
              <a:rPr lang="zh-CN" altLang="en-US" dirty="0" smtClean="0"/>
              <a:t>部参与主竞赛单元）</a:t>
            </a:r>
            <a:endParaRPr lang="en-US" altLang="zh-CN" dirty="0" smtClean="0"/>
          </a:p>
          <a:p>
            <a:pPr>
              <a:defRPr/>
            </a:pPr>
            <a:r>
              <a:rPr lang="zh-CN" altLang="en-US" dirty="0" smtClean="0"/>
              <a:t>起于</a:t>
            </a:r>
            <a:r>
              <a:rPr lang="en-US" altLang="zh-CN" dirty="0" smtClean="0"/>
              <a:t>1939</a:t>
            </a:r>
            <a:r>
              <a:rPr lang="zh-CN" altLang="en-US" dirty="0" smtClean="0"/>
              <a:t>年，规模大，题材广，重话题性和时效性，注重人性和话语权（电影展销会）</a:t>
            </a:r>
            <a:endParaRPr lang="en-US" altLang="zh-CN" dirty="0" smtClean="0"/>
          </a:p>
          <a:p>
            <a:pPr>
              <a:defRPr/>
            </a:pPr>
            <a:endParaRPr lang="en-US" altLang="zh-CN" dirty="0" smtClean="0"/>
          </a:p>
          <a:p>
            <a:pPr>
              <a:defRPr/>
            </a:pPr>
            <a:r>
              <a:rPr lang="en-US" altLang="zh-CN" dirty="0" smtClean="0"/>
              <a:t> 2020</a:t>
            </a:r>
            <a:r>
              <a:rPr lang="zh-CN" altLang="zh-CN" dirty="0" smtClean="0"/>
              <a:t>年</a:t>
            </a:r>
            <a:r>
              <a:rPr lang="en-US" altLang="zh-CN" dirty="0" smtClean="0"/>
              <a:t>6</a:t>
            </a:r>
            <a:r>
              <a:rPr lang="zh-CN" altLang="en-US" dirty="0" smtClean="0"/>
              <a:t>月</a:t>
            </a:r>
            <a:r>
              <a:rPr lang="en-US" altLang="zh-CN" dirty="0" smtClean="0"/>
              <a:t>3</a:t>
            </a:r>
            <a:r>
              <a:rPr lang="zh-CN" altLang="en-US" dirty="0" smtClean="0"/>
              <a:t>日，第</a:t>
            </a:r>
            <a:r>
              <a:rPr lang="en-US" altLang="zh-CN" dirty="0" smtClean="0"/>
              <a:t>73</a:t>
            </a:r>
            <a:r>
              <a:rPr lang="zh-CN" altLang="en-US" dirty="0" smtClean="0"/>
              <a:t>届戛纳电影节开幕。正式公布官方入围</a:t>
            </a:r>
            <a:r>
              <a:rPr lang="zh-CN" altLang="en-US" dirty="0" smtClean="0">
                <a:sym typeface="+mn-ea"/>
              </a:rPr>
              <a:t>56部</a:t>
            </a:r>
            <a:r>
              <a:rPr lang="zh-CN" altLang="en-US" dirty="0" smtClean="0"/>
              <a:t>片单，以前是主竞赛、一种关注、非竞赛展映、午夜展映、特别展映的区分，现在是戛纳常客、首次入围、选集电影、长片处女作、纪录片、喜剧片、动画片七个部分。两部华语片《七人乐队》《野马分鬃》惊喜入围。</a:t>
            </a:r>
            <a:endParaRPr lang="zh-CN" altLang="en-US" dirty="0" smtClean="0"/>
          </a:p>
        </p:txBody>
      </p:sp>
      <p:pic>
        <p:nvPicPr>
          <p:cNvPr id="16391" name="Picture 8" descr="c:\users\ADMINI~1\appdata\roaming\360se6\USERDA~1\Temp\T01B4D~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760296" y="0"/>
            <a:ext cx="1907704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4875" y="1123315"/>
            <a:ext cx="7891145" cy="403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3200" dirty="0" smtClean="0"/>
              <a:t>2015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3</a:t>
            </a:r>
            <a:r>
              <a:rPr lang="zh-CN" altLang="en-US" sz="3200" dirty="0" smtClean="0"/>
              <a:t>月</a:t>
            </a:r>
            <a:r>
              <a:rPr lang="en-US" altLang="zh-CN" sz="3200" dirty="0" smtClean="0"/>
              <a:t>13</a:t>
            </a:r>
            <a:r>
              <a:rPr lang="zh-CN" altLang="en-US" sz="3200" dirty="0" smtClean="0"/>
              <a:t>日，戛纳电影节</a:t>
            </a:r>
            <a:r>
              <a:rPr lang="en-US" altLang="zh-CN" sz="3200" dirty="0" smtClean="0"/>
              <a:t>“</a:t>
            </a:r>
            <a:r>
              <a:rPr lang="zh-CN" altLang="en-US" sz="3200" dirty="0" smtClean="0"/>
              <a:t>导演双周</a:t>
            </a:r>
            <a:r>
              <a:rPr lang="en-US" altLang="zh-CN" sz="3200" dirty="0" smtClean="0"/>
              <a:t>”</a:t>
            </a:r>
            <a:r>
              <a:rPr lang="zh-CN" altLang="en-US" sz="3200" dirty="0" smtClean="0"/>
              <a:t>单元将“金马车奖” 授予中国导演贾樟柯，获此殊荣的首位华人导演。</a:t>
            </a:r>
            <a:endParaRPr lang="en-US" altLang="zh-CN" sz="3200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zh-CN" sz="3200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3200" dirty="0" smtClean="0"/>
              <a:t>陈凯歌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霸王别姬</a:t>
            </a:r>
            <a:r>
              <a:rPr lang="en-US" altLang="zh-CN" sz="3200" dirty="0" smtClean="0"/>
              <a:t>》</a:t>
            </a:r>
            <a:r>
              <a:rPr lang="zh-CN" altLang="en-US" sz="3200" dirty="0" smtClean="0"/>
              <a:t>（金棕榈奖</a:t>
            </a:r>
            <a:r>
              <a:rPr lang="en-US" altLang="zh-CN" sz="3200" dirty="0" smtClean="0"/>
              <a:t>)</a:t>
            </a:r>
            <a:endParaRPr lang="en-US" altLang="zh-CN" sz="3200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3200" dirty="0" smtClean="0"/>
              <a:t>王家卫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春光乍泄</a:t>
            </a:r>
            <a:r>
              <a:rPr lang="en-US" altLang="zh-CN" sz="3200" dirty="0" smtClean="0"/>
              <a:t>》</a:t>
            </a:r>
            <a:r>
              <a:rPr lang="zh-CN" altLang="en-US" sz="3200" dirty="0" smtClean="0"/>
              <a:t>（最佳导演）</a:t>
            </a:r>
            <a:endParaRPr lang="en-US" altLang="zh-CN" sz="3200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3200" dirty="0" smtClean="0"/>
              <a:t>葛优和张曼玉凭借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活着</a:t>
            </a:r>
            <a:r>
              <a:rPr lang="en-US" altLang="zh-CN" sz="3200" dirty="0" smtClean="0"/>
              <a:t>》</a:t>
            </a:r>
            <a:r>
              <a:rPr lang="zh-CN" altLang="en-US" sz="3200" dirty="0" smtClean="0"/>
              <a:t>和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清洁</a:t>
            </a:r>
            <a:r>
              <a:rPr lang="en-US" altLang="zh-CN" sz="3200" dirty="0" smtClean="0"/>
              <a:t>》</a:t>
            </a:r>
            <a:r>
              <a:rPr lang="zh-CN" altLang="en-US" sz="3200" dirty="0" smtClean="0"/>
              <a:t>分获影帝影后。</a:t>
            </a:r>
            <a:endParaRPr lang="en-US" altLang="zh-CN" sz="3200" dirty="0" smtClean="0"/>
          </a:p>
        </p:txBody>
      </p:sp>
      <p:pic>
        <p:nvPicPr>
          <p:cNvPr id="3" name="Picture 4" descr="c:\users\administrator\appdata\roaming\360se6\User Data\temp\20150314102423d5927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704412" y="3063602"/>
            <a:ext cx="1763688" cy="1872207"/>
          </a:xfrm>
          <a:prstGeom prst="rect">
            <a:avLst/>
          </a:prstGeom>
          <a:noFill/>
        </p:spPr>
      </p:pic>
      <p:pic>
        <p:nvPicPr>
          <p:cNvPr id="4" name="Picture 2" descr="c:\users\administrator\appdata\roaming\360se6\User Data\temp\201503141024195491d_5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67589" y="0"/>
            <a:ext cx="2195736" cy="22048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15801" y="248072"/>
            <a:ext cx="7013773" cy="5976664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 smtClean="0"/>
              <a:t>（二）德国的柏林电影节（每年</a:t>
            </a:r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en-US" altLang="zh-CN" dirty="0" smtClean="0"/>
              <a:t>3</a:t>
            </a:r>
            <a:r>
              <a:rPr lang="zh-CN" altLang="en-US" dirty="0" smtClean="0"/>
              <a:t>月份）</a:t>
            </a:r>
            <a:endParaRPr lang="en-US" altLang="zh-CN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zh-CN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dirty="0" smtClean="0"/>
              <a:t>1951</a:t>
            </a:r>
            <a:r>
              <a:rPr lang="zh-CN" altLang="en-US" dirty="0" smtClean="0"/>
              <a:t>年开始的柏林电影节，针对影片和导演等分设了金熊奖和银熊奖。</a:t>
            </a:r>
            <a:endParaRPr lang="en-US" altLang="zh-CN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 smtClean="0"/>
              <a:t>一开始的大众政治路线到现在的政治，商业和艺术的平衡。偏好政治，推崇新人，注重文化底蕴，不拒绝商业</a:t>
            </a:r>
            <a:endParaRPr lang="zh-CN" altLang="en-US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zh-CN" altLang="en-US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 smtClean="0"/>
              <a:t>第70届柏林国际电影节</a:t>
            </a:r>
            <a:r>
              <a:rPr lang="en-US" altLang="zh-CN" dirty="0" smtClean="0"/>
              <a:t>2</a:t>
            </a:r>
            <a:r>
              <a:rPr lang="zh-CN" altLang="en-US" dirty="0" smtClean="0"/>
              <a:t>月</a:t>
            </a:r>
            <a:r>
              <a:rPr lang="en-US" altLang="zh-CN" dirty="0" smtClean="0"/>
              <a:t>20</a:t>
            </a:r>
            <a:r>
              <a:rPr lang="zh-CN" altLang="en-US" dirty="0" smtClean="0"/>
              <a:t>日至</a:t>
            </a:r>
            <a:r>
              <a:rPr lang="en-US" altLang="zh-CN" dirty="0" smtClean="0"/>
              <a:t>3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</a:t>
            </a:r>
            <a:r>
              <a:rPr lang="zh-CN" altLang="en-US" dirty="0" smtClean="0"/>
              <a:t>日</a:t>
            </a:r>
            <a:r>
              <a:rPr lang="zh-CN" altLang="en-US" dirty="0" smtClean="0"/>
              <a:t>在柏林举行，特别颁发电影节“70周年银熊奖”。最终，由伊朗电影《无邪》夺得最佳影片金熊奖，遗憾的是导演因批评政府遭禁，闭幕式上只能通过女儿来与现场观众进行电话互动。</a:t>
            </a:r>
            <a:endParaRPr lang="zh-CN" altLang="en-US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 smtClean="0"/>
              <a:t>     </a:t>
            </a:r>
            <a:endParaRPr lang="en-US" altLang="zh-CN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zh-CN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zh-CN" dirty="0" smtClean="0"/>
          </a:p>
        </p:txBody>
      </p:sp>
      <p:sp>
        <p:nvSpPr>
          <p:cNvPr id="17411" name="AutoShape 2" descr="c:\users\administrator\appdata\roaming\360se6\User Data\Temp\t0138d1a0f4811b8e5e.jpg?size=180x249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7412" name="AutoShape 4" descr="c:\users\administrator\appdata\roaming\360se6\User Data\Temp\t0138d1a0f4811b8e5e.jpg?size=180x249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7413" name="AutoShape 6" descr="c:\users\administrator\appdata\roaming\360se6\User Data\Temp\t0138d1a0f4811b8e5e.jpg?size=180x249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pic>
        <p:nvPicPr>
          <p:cNvPr id="17414" name="Picture 8" descr="c:\users\ADMINI~1\appdata\roaming\360se6\USERDA~1\Temp\T013C9~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760296" y="1"/>
            <a:ext cx="171450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administrator\appdata\roaming\360se6\User Data\temp\Img4090444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21204" y="1509797"/>
            <a:ext cx="1835696" cy="2162176"/>
          </a:xfrm>
          <a:prstGeom prst="rect">
            <a:avLst/>
          </a:prstGeom>
          <a:noFill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1115" y="3745230"/>
            <a:ext cx="2286000" cy="2857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549275"/>
            <a:ext cx="8229600" cy="5576888"/>
          </a:xfrm>
        </p:spPr>
        <p:txBody>
          <a:bodyPr>
            <a:normAutofit fontScale="85000" lnSpcReduction="20000"/>
          </a:bodyPr>
          <a:lstStyle/>
          <a:p>
            <a:pPr latinLnBrk="1">
              <a:lnSpc>
                <a:spcPct val="80000"/>
              </a:lnSpc>
            </a:pPr>
            <a:r>
              <a:rPr lang="zh-CN" altLang="en-US" sz="2400" dirty="0" smtClean="0"/>
              <a:t>金熊大奖：</a:t>
            </a:r>
            <a:br>
              <a:rPr lang="zh-CN" altLang="en-US" sz="2400" dirty="0" smtClean="0"/>
            </a:br>
            <a:br>
              <a:rPr lang="zh-CN" altLang="en-US" sz="2400" dirty="0" smtClean="0"/>
            </a:br>
            <a:r>
              <a:rPr lang="zh-CN" altLang="en-US" sz="2400" dirty="0" smtClean="0"/>
              <a:t>张艺谋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红高粱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，</a:t>
            </a:r>
            <a:endParaRPr lang="en-US" altLang="zh-CN" sz="2400" dirty="0" smtClean="0"/>
          </a:p>
          <a:p>
            <a:pPr latinLnBrk="1">
              <a:lnSpc>
                <a:spcPct val="80000"/>
              </a:lnSpc>
            </a:pPr>
            <a:r>
              <a:rPr lang="zh-CN" altLang="en-US" sz="2400" dirty="0" smtClean="0"/>
              <a:t>谢飞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香魂女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，</a:t>
            </a:r>
            <a:endParaRPr lang="en-US" altLang="zh-CN" sz="2400" dirty="0" smtClean="0"/>
          </a:p>
          <a:p>
            <a:pPr latinLnBrk="1">
              <a:lnSpc>
                <a:spcPct val="80000"/>
              </a:lnSpc>
            </a:pPr>
            <a:r>
              <a:rPr lang="zh-CN" altLang="en-US" sz="2400" dirty="0" smtClean="0"/>
              <a:t>李安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喜宴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，</a:t>
            </a:r>
            <a:endParaRPr lang="en-US" altLang="zh-CN" sz="2400" dirty="0" smtClean="0"/>
          </a:p>
          <a:p>
            <a:pPr latinLnBrk="1">
              <a:lnSpc>
                <a:spcPct val="80000"/>
              </a:lnSpc>
            </a:pPr>
            <a:r>
              <a:rPr lang="zh-CN" altLang="en-US" sz="2400" dirty="0" smtClean="0"/>
              <a:t>王全安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图雅的婚事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，</a:t>
            </a:r>
            <a:endParaRPr lang="en-US" altLang="zh-CN" sz="2400" dirty="0" smtClean="0"/>
          </a:p>
          <a:p>
            <a:pPr latinLnBrk="1">
              <a:lnSpc>
                <a:spcPct val="80000"/>
              </a:lnSpc>
            </a:pPr>
            <a:r>
              <a:rPr lang="zh-CN" altLang="en-US" sz="2400" dirty="0" smtClean="0"/>
              <a:t>刁亦男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白日焰火</a:t>
            </a:r>
            <a:r>
              <a:rPr lang="en-US" altLang="zh-CN" sz="2400" dirty="0" smtClean="0"/>
              <a:t>》 </a:t>
            </a:r>
            <a:br>
              <a:rPr lang="zh-CN" altLang="en-US" sz="2400" dirty="0" smtClean="0"/>
            </a:br>
            <a:endParaRPr lang="en-US" altLang="zh-CN" sz="2400" dirty="0" smtClean="0"/>
          </a:p>
          <a:p>
            <a:pPr latinLnBrk="1">
              <a:lnSpc>
                <a:spcPct val="80000"/>
              </a:lnSpc>
            </a:pPr>
            <a:r>
              <a:rPr lang="zh-CN" altLang="en-US" sz="2400" dirty="0" smtClean="0"/>
              <a:t>银熊奖：</a:t>
            </a:r>
            <a:br>
              <a:rPr lang="zh-CN" altLang="en-US" sz="2400" dirty="0" smtClean="0"/>
            </a:br>
            <a:endParaRPr lang="en-US" altLang="zh-CN" sz="2400" dirty="0" smtClean="0"/>
          </a:p>
          <a:p>
            <a:pPr latinLnBrk="1">
              <a:lnSpc>
                <a:spcPct val="80000"/>
              </a:lnSpc>
            </a:pPr>
            <a:r>
              <a:rPr lang="zh-CN" altLang="en-US" sz="2400" dirty="0" smtClean="0"/>
              <a:t>谢飞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本命年</a:t>
            </a:r>
            <a:r>
              <a:rPr lang="en-US" altLang="zh-CN" sz="2400" dirty="0" smtClean="0"/>
              <a:t>》 </a:t>
            </a:r>
            <a:r>
              <a:rPr lang="zh-CN" altLang="en-US" sz="2400" dirty="0" smtClean="0"/>
              <a:t>，</a:t>
            </a:r>
            <a:endParaRPr lang="en-US" altLang="zh-CN" sz="2400" dirty="0" smtClean="0"/>
          </a:p>
          <a:p>
            <a:pPr latinLnBrk="1">
              <a:lnSpc>
                <a:spcPct val="80000"/>
              </a:lnSpc>
            </a:pPr>
            <a:r>
              <a:rPr lang="zh-CN" altLang="en-US" sz="2400" dirty="0" smtClean="0"/>
              <a:t>许鞍华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女人四十</a:t>
            </a:r>
            <a:r>
              <a:rPr lang="en-US" altLang="zh-CN" sz="2400" dirty="0" smtClean="0"/>
              <a:t>》</a:t>
            </a:r>
            <a:endParaRPr lang="en-US" altLang="zh-CN" sz="2400" dirty="0" smtClean="0"/>
          </a:p>
          <a:p>
            <a:pPr latinLnBrk="1">
              <a:lnSpc>
                <a:spcPct val="80000"/>
              </a:lnSpc>
            </a:pPr>
            <a:r>
              <a:rPr lang="zh-CN" altLang="en-US" sz="2400" dirty="0" smtClean="0"/>
              <a:t>张艺谋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我的父亲母亲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，</a:t>
            </a:r>
            <a:endParaRPr lang="en-US" altLang="zh-CN" sz="2400" dirty="0" smtClean="0"/>
          </a:p>
          <a:p>
            <a:pPr latinLnBrk="1">
              <a:lnSpc>
                <a:spcPct val="80000"/>
              </a:lnSpc>
            </a:pPr>
            <a:r>
              <a:rPr lang="zh-CN" altLang="en-US" sz="2400" dirty="0" smtClean="0"/>
              <a:t>李杨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盲井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，</a:t>
            </a:r>
            <a:endParaRPr lang="en-US" altLang="zh-CN" sz="2400" dirty="0" smtClean="0"/>
          </a:p>
          <a:p>
            <a:pPr latinLnBrk="1">
              <a:lnSpc>
                <a:spcPct val="80000"/>
              </a:lnSpc>
            </a:pPr>
            <a:r>
              <a:rPr lang="zh-CN" altLang="en-US" sz="2400" dirty="0" smtClean="0"/>
              <a:t>顾长卫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孔雀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，</a:t>
            </a:r>
            <a:endParaRPr lang="en-US" altLang="zh-CN" sz="2400" dirty="0" smtClean="0"/>
          </a:p>
          <a:p>
            <a:pPr latinLnBrk="1">
              <a:lnSpc>
                <a:spcPct val="80000"/>
              </a:lnSpc>
            </a:pPr>
            <a:r>
              <a:rPr lang="zh-CN" altLang="en-US" sz="2400" dirty="0" smtClean="0"/>
              <a:t>王全安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团员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，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白鹿原</a:t>
            </a:r>
            <a:r>
              <a:rPr lang="en-US" altLang="zh-CN" sz="2400" dirty="0" smtClean="0"/>
              <a:t>》</a:t>
            </a:r>
            <a:endParaRPr lang="en-US" altLang="zh-CN" sz="2400" dirty="0" smtClean="0"/>
          </a:p>
          <a:p>
            <a:pPr latinLnBrk="1">
              <a:lnSpc>
                <a:spcPct val="80000"/>
              </a:lnSpc>
            </a:pPr>
            <a:r>
              <a:rPr lang="zh-CN" altLang="en-US" sz="2400" dirty="0" smtClean="0"/>
              <a:t>刁亦男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白日焰火</a:t>
            </a:r>
            <a:r>
              <a:rPr lang="en-US" altLang="zh-CN" sz="2400" dirty="0" smtClean="0"/>
              <a:t>》 </a:t>
            </a:r>
            <a:r>
              <a:rPr lang="zh-CN" altLang="en-US" sz="2400" dirty="0" smtClean="0"/>
              <a:t>，</a:t>
            </a:r>
            <a:endParaRPr lang="en-US" altLang="zh-CN" sz="2400" dirty="0" smtClean="0"/>
          </a:p>
          <a:p>
            <a:pPr latinLnBrk="1">
              <a:lnSpc>
                <a:spcPct val="80000"/>
              </a:lnSpc>
            </a:pPr>
            <a:r>
              <a:rPr lang="zh-CN" altLang="en-US" sz="2400" dirty="0" smtClean="0"/>
              <a:t>娄烨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推拿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，</a:t>
            </a:r>
            <a:endParaRPr lang="zh-CN" altLang="en-US" sz="2400" dirty="0" smtClean="0"/>
          </a:p>
          <a:p>
            <a:pPr>
              <a:lnSpc>
                <a:spcPct val="80000"/>
              </a:lnSpc>
            </a:pPr>
            <a:br>
              <a:rPr lang="zh-CN" altLang="en-US" sz="2400" dirty="0" smtClean="0"/>
            </a:br>
            <a:endParaRPr lang="zh-CN" altLang="en-US" sz="2400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/>
          </p:nvPr>
        </p:nvSpPr>
        <p:spPr>
          <a:xfrm>
            <a:off x="1346895" y="298748"/>
            <a:ext cx="10606980" cy="1470025"/>
          </a:xfrm>
        </p:spPr>
        <p:txBody>
          <a:bodyPr/>
          <a:lstStyle/>
          <a:p>
            <a:pPr algn="l"/>
            <a:r>
              <a:rPr lang="zh-CN" altLang="en-US" sz="3200" dirty="0" smtClean="0"/>
              <a:t>（三）威尼斯电影节（每年</a:t>
            </a:r>
            <a:r>
              <a:rPr lang="en-US" altLang="zh-CN" sz="3200" dirty="0" smtClean="0"/>
              <a:t>8</a:t>
            </a:r>
            <a:r>
              <a:rPr lang="zh-CN" altLang="en-US" sz="3200" dirty="0" smtClean="0"/>
              <a:t>月至</a:t>
            </a:r>
            <a:r>
              <a:rPr lang="en-US" altLang="zh-CN" sz="3200" dirty="0" smtClean="0"/>
              <a:t>9</a:t>
            </a:r>
            <a:r>
              <a:rPr lang="zh-CN" altLang="en-US" sz="3200" dirty="0" smtClean="0"/>
              <a:t>月间于意大利威尼斯利多岛所举办）。</a:t>
            </a:r>
            <a:endParaRPr lang="zh-CN" altLang="en-US" sz="3200" dirty="0" smtClean="0"/>
          </a:p>
        </p:txBody>
      </p:sp>
      <p:pic>
        <p:nvPicPr>
          <p:cNvPr id="13314" name="Picture 2" descr="c:\users\ADMINI~1\appdata\roaming\360se6\USERDA~1\Temp\T01064~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071813" y="2205038"/>
            <a:ext cx="23812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5951538" y="2205038"/>
            <a:ext cx="2513012" cy="175260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 smtClean="0"/>
              <a:t>大师的摇篮</a:t>
            </a:r>
            <a:endParaRPr lang="en-US" altLang="zh-CN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 smtClean="0"/>
              <a:t>先锋电影的乐园</a:t>
            </a:r>
            <a:endParaRPr lang="en-US" altLang="zh-CN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 smtClean="0"/>
              <a:t>国际电影节之父</a:t>
            </a:r>
            <a:endParaRPr lang="zh-CN" altLang="en-US" dirty="0"/>
          </a:p>
        </p:txBody>
      </p:sp>
      <p:sp>
        <p:nvSpPr>
          <p:cNvPr id="13316" name="矩形 5"/>
          <p:cNvSpPr>
            <a:spLocks noChangeArrowheads="1"/>
          </p:cNvSpPr>
          <p:nvPr/>
        </p:nvSpPr>
        <p:spPr bwMode="auto">
          <a:xfrm>
            <a:off x="1254125" y="4408488"/>
            <a:ext cx="7056438" cy="13754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Calibri" panose="020F0502020204030204" pitchFamily="34" charset="0"/>
              </a:rPr>
              <a:t>世界上第一个国际电影节，</a:t>
            </a:r>
            <a:r>
              <a:rPr lang="en-US" altLang="zh-CN" sz="2800" dirty="0">
                <a:latin typeface="Calibri" panose="020F0502020204030204" pitchFamily="34" charset="0"/>
              </a:rPr>
              <a:t>1932</a:t>
            </a:r>
            <a:r>
              <a:rPr lang="zh-CN" altLang="en-US" sz="2800" dirty="0">
                <a:latin typeface="Calibri" panose="020F0502020204030204" pitchFamily="34" charset="0"/>
              </a:rPr>
              <a:t>年开始。</a:t>
            </a:r>
            <a:endParaRPr lang="en-US" altLang="zh-CN" sz="2800" dirty="0">
              <a:latin typeface="Calibri" panose="020F0502020204030204" pitchFamily="34" charset="0"/>
            </a:endParaRPr>
          </a:p>
          <a:p>
            <a:endParaRPr lang="en-US" altLang="zh-CN" sz="2800" dirty="0">
              <a:latin typeface="Calibri" panose="020F0502020204030204" pitchFamily="34" charset="0"/>
            </a:endParaRPr>
          </a:p>
          <a:p>
            <a:r>
              <a:rPr lang="zh-CN" altLang="en-US" sz="2800" dirty="0">
                <a:latin typeface="Calibri" panose="020F0502020204030204" pitchFamily="34" charset="0"/>
              </a:rPr>
              <a:t>重电影的创新和实验，注重独特的艺术个性</a:t>
            </a:r>
            <a:endParaRPr lang="en-US" altLang="zh-CN" sz="28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25525"/>
          </a:xfrm>
        </p:spPr>
        <p:txBody>
          <a:bodyPr/>
          <a:lstStyle/>
          <a:p>
            <a:r>
              <a:rPr lang="zh-CN" altLang="en-US" dirty="0" smtClean="0"/>
              <a:t>二、欧洲电影的特点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33450" y="1847850"/>
            <a:ext cx="5915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314450" y="1476374"/>
            <a:ext cx="866775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1</a:t>
            </a:r>
            <a:r>
              <a:rPr lang="zh-CN" altLang="en-US" sz="2800" dirty="0" smtClean="0"/>
              <a:t>、电影艺术和艺术电影的摇篮。</a:t>
            </a:r>
            <a:endParaRPr lang="en-US" altLang="zh-CN" sz="2800" dirty="0" smtClean="0"/>
          </a:p>
          <a:p>
            <a:endParaRPr lang="en-US" altLang="zh-CN" sz="2800" dirty="0" smtClean="0"/>
          </a:p>
          <a:p>
            <a:r>
              <a:rPr lang="en-US" altLang="zh-CN" sz="2800" dirty="0" smtClean="0"/>
              <a:t>2</a:t>
            </a:r>
            <a:r>
              <a:rPr lang="zh-CN" altLang="en-US" sz="2800" dirty="0" smtClean="0"/>
              <a:t>、写实主义的传统。</a:t>
            </a:r>
            <a:endParaRPr lang="en-US" altLang="zh-CN" sz="2800" dirty="0" smtClean="0"/>
          </a:p>
          <a:p>
            <a:endParaRPr lang="en-US" altLang="zh-CN" sz="2800" dirty="0" smtClean="0"/>
          </a:p>
          <a:p>
            <a:r>
              <a:rPr lang="en-US" altLang="zh-CN" sz="2800" dirty="0" smtClean="0"/>
              <a:t>3</a:t>
            </a:r>
            <a:r>
              <a:rPr lang="zh-CN" altLang="en-US" sz="2800" dirty="0" smtClean="0"/>
              <a:t>、流派林立，思潮迭出。（苏联蒙太奇，欧洲先锋电影，意大利新现实主义，法国新浪潮，德国新电影）</a:t>
            </a:r>
            <a:endParaRPr lang="en-US" altLang="zh-CN" sz="2800" dirty="0" smtClean="0"/>
          </a:p>
          <a:p>
            <a:endParaRPr lang="en-US" altLang="zh-CN" sz="2800" dirty="0" smtClean="0"/>
          </a:p>
          <a:p>
            <a:r>
              <a:rPr lang="en-US" altLang="zh-CN" sz="2800" dirty="0" smtClean="0"/>
              <a:t>4</a:t>
            </a:r>
            <a:r>
              <a:rPr lang="zh-CN" altLang="en-US" sz="2800" dirty="0" smtClean="0"/>
              <a:t>、合拍片居多，不乏浓郁的民族特色。</a:t>
            </a:r>
            <a:endParaRPr lang="en-US" altLang="zh-CN" sz="2800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三、意大利电影的发展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71550" y="1885950"/>
            <a:ext cx="84486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、早期意大利电影的辉煌。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攻陷罗马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（</a:t>
            </a:r>
            <a:r>
              <a:rPr lang="en-US" altLang="zh-CN" dirty="0" smtClean="0"/>
              <a:t>1905</a:t>
            </a:r>
            <a:r>
              <a:rPr lang="zh-CN" altLang="en-US" dirty="0" smtClean="0"/>
              <a:t>）（</a:t>
            </a:r>
            <a:r>
              <a:rPr lang="en-US" altLang="zh-CN" dirty="0" smtClean="0"/>
              <a:t>6M)</a:t>
            </a:r>
            <a:r>
              <a:rPr lang="zh-CN" altLang="en-US" dirty="0" smtClean="0"/>
              <a:t>       </a:t>
            </a:r>
            <a:r>
              <a:rPr lang="zh-CN" altLang="en-US" dirty="0" smtClean="0"/>
              <a:t>卡萨利尼的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庞培德的末日</a:t>
            </a:r>
            <a:r>
              <a:rPr lang="en-US" altLang="zh-CN" dirty="0" smtClean="0"/>
              <a:t>》     </a:t>
            </a:r>
            <a:r>
              <a:rPr lang="zh-CN" altLang="en-US" dirty="0" smtClean="0"/>
              <a:t>帕斯特隆纳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卡比利亚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（</a:t>
            </a:r>
            <a:r>
              <a:rPr lang="en-US" altLang="zh-CN" dirty="0" smtClean="0"/>
              <a:t>1913</a:t>
            </a:r>
            <a:r>
              <a:rPr lang="zh-CN" altLang="en-US" dirty="0" smtClean="0"/>
              <a:t>）    马尔托里奥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迷失在黑暗中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（</a:t>
            </a:r>
            <a:r>
              <a:rPr lang="en-US" altLang="zh-CN" dirty="0" smtClean="0"/>
              <a:t>1914</a:t>
            </a:r>
            <a:r>
              <a:rPr lang="zh-CN" altLang="en-US" dirty="0" smtClean="0"/>
              <a:t>）（对比蒙太奇）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en-US" altLang="zh-CN" dirty="0" smtClean="0"/>
              <a:t>1914</a:t>
            </a:r>
            <a:r>
              <a:rPr lang="zh-CN" altLang="en-US" dirty="0" smtClean="0"/>
              <a:t>年开始，意大利浮华电影的发展和女明星时代开始，影片粗制滥造，战争期间衰落，主要以美国电影为主。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、二战后一批富有挑战和创新精神的电影人，相继推出一批新现实主义的电影，朴素真实的艺术电影，是现实主义美学的极致。（罗伯特</a:t>
            </a:r>
            <a:r>
              <a:rPr lang="en-US" altLang="zh-CN" dirty="0" smtClean="0"/>
              <a:t>•</a:t>
            </a:r>
            <a:r>
              <a:rPr lang="zh-CN" altLang="en-US" dirty="0" smtClean="0"/>
              <a:t>罗西里尼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罗马，不设防的城市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，</a:t>
            </a:r>
            <a:r>
              <a:rPr lang="zh-CN" altLang="en-US" dirty="0" smtClean="0">
                <a:solidFill>
                  <a:srgbClr val="FF0000"/>
                </a:solidFill>
              </a:rPr>
              <a:t>维斯康蒂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大地在波动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，德西卡和柴伐梯尼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偷自行车的人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（</a:t>
            </a:r>
            <a:r>
              <a:rPr lang="en-US" altLang="zh-CN" dirty="0" smtClean="0"/>
              <a:t>1948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r>
              <a:rPr lang="zh-CN" altLang="en-US" dirty="0" smtClean="0"/>
              <a:t>记录性（日常性代替戏剧性），实景拍摄，非职业演员</a:t>
            </a:r>
            <a:r>
              <a:rPr lang="zh-CN" altLang="en-US" dirty="0" smtClean="0"/>
              <a:t>，使用</a:t>
            </a:r>
            <a:r>
              <a:rPr lang="zh-CN" altLang="en-US" dirty="0" smtClean="0"/>
              <a:t>方言</a:t>
            </a:r>
            <a:endParaRPr lang="zh-CN" altLang="en-US" dirty="0"/>
          </a:p>
        </p:txBody>
      </p:sp>
      <p:cxnSp>
        <p:nvCxnSpPr>
          <p:cNvPr id="5" name="直接箭头连接符 4"/>
          <p:cNvCxnSpPr/>
          <p:nvPr/>
        </p:nvCxnSpPr>
        <p:spPr>
          <a:xfrm>
            <a:off x="3028950" y="4724400"/>
            <a:ext cx="428625" cy="1066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857500" y="5838825"/>
            <a:ext cx="2933700" cy="4667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新现实主义电影之父</a:t>
            </a:r>
            <a:endParaRPr lang="zh-CN" altLang="en-US" dirty="0"/>
          </a:p>
        </p:txBody>
      </p:sp>
      <p:cxnSp>
        <p:nvCxnSpPr>
          <p:cNvPr id="8" name="直接箭头连接符 7"/>
          <p:cNvCxnSpPr/>
          <p:nvPr/>
        </p:nvCxnSpPr>
        <p:spPr>
          <a:xfrm>
            <a:off x="9153525" y="4371975"/>
            <a:ext cx="466725" cy="3905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9134475" y="5000625"/>
            <a:ext cx="2771775" cy="10096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《</a:t>
            </a:r>
            <a:r>
              <a:rPr lang="zh-CN" altLang="en-US" dirty="0" smtClean="0"/>
              <a:t>战火烽烟</a:t>
            </a:r>
            <a:r>
              <a:rPr lang="en-US" altLang="zh-CN" dirty="0" smtClean="0"/>
              <a:t>》《</a:t>
            </a:r>
            <a:r>
              <a:rPr lang="zh-CN" altLang="en-US" dirty="0" smtClean="0"/>
              <a:t>德意志零年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，战争三部曲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5325" y="333375"/>
            <a:ext cx="100584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4</a:t>
            </a:r>
            <a:r>
              <a:rPr lang="zh-CN" altLang="en-US" dirty="0" smtClean="0"/>
              <a:t>、</a:t>
            </a:r>
            <a:r>
              <a:rPr lang="en-US" altLang="zh-CN" dirty="0" smtClean="0"/>
              <a:t>20</a:t>
            </a:r>
            <a:r>
              <a:rPr lang="zh-CN" altLang="en-US" dirty="0" smtClean="0"/>
              <a:t>世纪</a:t>
            </a:r>
            <a:r>
              <a:rPr lang="en-US" altLang="zh-CN" dirty="0" smtClean="0"/>
              <a:t>50</a:t>
            </a:r>
            <a:r>
              <a:rPr lang="zh-CN" altLang="en-US" dirty="0" smtClean="0"/>
              <a:t>年代中期开始社会批判立场转向探索人的内心世界，尤其是隐秘心理和性心理。罗西里尼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意大利之旅</a:t>
            </a:r>
            <a:r>
              <a:rPr lang="en-US" altLang="zh-CN" dirty="0" smtClean="0"/>
              <a:t>》     </a:t>
            </a:r>
            <a:r>
              <a:rPr lang="zh-CN" altLang="en-US" dirty="0" smtClean="0"/>
              <a:t>费里尼    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浪荡儿</a:t>
            </a:r>
            <a:r>
              <a:rPr lang="en-US" altLang="zh-CN" dirty="0" smtClean="0"/>
              <a:t>》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5</a:t>
            </a:r>
            <a:r>
              <a:rPr lang="zh-CN" altLang="en-US" dirty="0" smtClean="0"/>
              <a:t>、</a:t>
            </a:r>
            <a:r>
              <a:rPr lang="en-US" altLang="zh-CN" dirty="0" smtClean="0"/>
              <a:t>60/70</a:t>
            </a:r>
            <a:r>
              <a:rPr lang="zh-CN" altLang="en-US" dirty="0" smtClean="0"/>
              <a:t>年代，意大利电影一度走向高峰，以流行喜剧，西部片，古典片的格局，在商业和艺术上取得了很大的成就。同时艺术电影还在蓬勃发展。</a:t>
            </a:r>
            <a:r>
              <a:rPr lang="en-US" altLang="zh-CN" dirty="0" smtClean="0"/>
              <a:t>1977</a:t>
            </a:r>
            <a:r>
              <a:rPr lang="zh-CN" altLang="en-US" dirty="0" smtClean="0"/>
              <a:t>年贝纳尔多</a:t>
            </a:r>
            <a:r>
              <a:rPr lang="en-US" altLang="zh-CN" dirty="0" smtClean="0"/>
              <a:t>•</a:t>
            </a:r>
            <a:r>
              <a:rPr lang="zh-CN" altLang="en-US" dirty="0" smtClean="0"/>
              <a:t>贝托鲁奇</a:t>
            </a:r>
            <a:r>
              <a:rPr lang="en-US" altLang="zh-CN" dirty="0" smtClean="0"/>
              <a:t>《1900》</a:t>
            </a:r>
            <a:r>
              <a:rPr lang="zh-CN" altLang="en-US" dirty="0" smtClean="0"/>
              <a:t>，以意大利社会历史的呈现，将电影带入了类似好莱坞风格的史诗片时代。</a:t>
            </a:r>
            <a:endParaRPr lang="en-US" altLang="zh-CN" dirty="0" smtClean="0"/>
          </a:p>
          <a:p>
            <a:r>
              <a:rPr lang="zh-CN" altLang="en-US" dirty="0" smtClean="0"/>
              <a:t>贝纳尔多</a:t>
            </a:r>
            <a:r>
              <a:rPr lang="en-US" altLang="zh-CN" dirty="0" smtClean="0"/>
              <a:t>•</a:t>
            </a:r>
            <a:r>
              <a:rPr lang="zh-CN" altLang="en-US" dirty="0" smtClean="0"/>
              <a:t>贝托鲁奇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末代皇帝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，赛尔乔</a:t>
            </a:r>
            <a:r>
              <a:rPr lang="en-US" altLang="zh-CN" dirty="0" smtClean="0"/>
              <a:t>•</a:t>
            </a:r>
            <a:r>
              <a:rPr lang="zh-CN" altLang="en-US" dirty="0" smtClean="0"/>
              <a:t>莱昂纳的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美国往事</a:t>
            </a:r>
            <a:r>
              <a:rPr lang="en-US" altLang="zh-CN" dirty="0" smtClean="0"/>
              <a:t>》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6</a:t>
            </a:r>
            <a:r>
              <a:rPr lang="zh-CN" altLang="en-US" dirty="0" smtClean="0"/>
              <a:t>、</a:t>
            </a:r>
            <a:r>
              <a:rPr lang="en-US" altLang="zh-CN" dirty="0" smtClean="0"/>
              <a:t>90</a:t>
            </a:r>
            <a:r>
              <a:rPr lang="zh-CN" altLang="en-US" dirty="0" smtClean="0"/>
              <a:t>年代，意大利电影新浪潮运动的崛起，开始反拨之前颓靡的状态。托纳多雷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天堂电影院</a:t>
            </a:r>
            <a:r>
              <a:rPr lang="en-US" altLang="zh-CN" dirty="0" smtClean="0"/>
              <a:t>》</a:t>
            </a:r>
            <a:endParaRPr lang="en-US" altLang="zh-CN" dirty="0" smtClean="0"/>
          </a:p>
          <a:p>
            <a:r>
              <a:rPr lang="zh-CN" altLang="en-US" dirty="0" smtClean="0"/>
              <a:t>卢契亚诺</a:t>
            </a:r>
            <a:r>
              <a:rPr lang="en-US" altLang="zh-CN" dirty="0" smtClean="0"/>
              <a:t>•</a:t>
            </a:r>
            <a:r>
              <a:rPr lang="zh-CN" altLang="en-US" dirty="0" smtClean="0"/>
              <a:t>爱默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爱夜漫漫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等）意大利电影在新世纪第一个十年的中期出现转折。年产量大概</a:t>
            </a:r>
            <a:r>
              <a:rPr lang="en-US" altLang="zh-CN" dirty="0" smtClean="0"/>
              <a:t>100</a:t>
            </a:r>
            <a:r>
              <a:rPr lang="zh-CN" altLang="en-US" dirty="0" smtClean="0"/>
              <a:t>部左右，本土电影的票房势头也越来越强劲。莫雷蒂</a:t>
            </a:r>
            <a:r>
              <a:rPr lang="en-US" altLang="zh-CN" dirty="0" smtClean="0"/>
              <a:t>《</a:t>
            </a:r>
            <a:r>
              <a:rPr lang="zh-CN" altLang="en-US" dirty="0" smtClean="0"/>
              <a:t>亲密的日记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。但严肃的电影在意大利依然存在，弗郎西斯科</a:t>
            </a:r>
            <a:r>
              <a:rPr lang="en-US" altLang="zh-CN" dirty="0" smtClean="0"/>
              <a:t>·</a:t>
            </a:r>
            <a:r>
              <a:rPr lang="zh-CN" altLang="en-US" dirty="0" smtClean="0"/>
              <a:t>博斯科导演的影片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进行中的销售员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贝贝尼演员出身，首执</a:t>
            </a:r>
            <a:r>
              <a:rPr lang="en-US" altLang="zh-CN" dirty="0" smtClean="0"/>
              <a:t>《</a:t>
            </a:r>
            <a:r>
              <a:rPr lang="zh-CN" altLang="en-US" dirty="0" smtClean="0"/>
              <a:t>香蕉先生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大受欢迎。代表作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美丽人生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以纳粹集中营里哄骗孩子的游戏，获得戛纳大奖，奥斯卡三项大奖。将悲情的历史和意大利的喜剧元素相结合，呈现出一个夹杂着欢笑和眼泪的荒诞世界。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1976</Words>
  <Application>WPS 演示</Application>
  <PresentationFormat>自定义</PresentationFormat>
  <Paragraphs>112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宋体</vt:lpstr>
      <vt:lpstr>Wingdings</vt:lpstr>
      <vt:lpstr>Calibri</vt:lpstr>
      <vt:lpstr>Calibri Light</vt:lpstr>
      <vt:lpstr>微软雅黑</vt:lpstr>
      <vt:lpstr>Arial Unicode MS</vt:lpstr>
      <vt:lpstr>Office 主题</vt:lpstr>
      <vt:lpstr>一、欧洲三大国际电影节</vt:lpstr>
      <vt:lpstr>PowerPoint 演示文稿</vt:lpstr>
      <vt:lpstr>PowerPoint 演示文稿</vt:lpstr>
      <vt:lpstr>PowerPoint 演示文稿</vt:lpstr>
      <vt:lpstr>PowerPoint 演示文稿</vt:lpstr>
      <vt:lpstr>（三）威尼斯电影节（每年8月至9月间于意大利威尼斯利多岛所举办）。</vt:lpstr>
      <vt:lpstr>二、欧洲电影的特点</vt:lpstr>
      <vt:lpstr>三、意大利电影的发展</vt:lpstr>
      <vt:lpstr>PowerPoint 演示文稿</vt:lpstr>
      <vt:lpstr>五、《美丽人生》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一、欧洲三大国际电影节</dc:title>
  <dc:creator>Administrator</dc:creator>
  <cp:lastModifiedBy>太空行人</cp:lastModifiedBy>
  <cp:revision>90</cp:revision>
  <dcterms:created xsi:type="dcterms:W3CDTF">2015-05-05T08:02:00Z</dcterms:created>
  <dcterms:modified xsi:type="dcterms:W3CDTF">2020-06-09T10:20:33Z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