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8" r:id="rId5"/>
    <p:sldId id="259" r:id="rId6"/>
    <p:sldId id="268" r:id="rId7"/>
    <p:sldId id="260" r:id="rId8"/>
    <p:sldId id="267" r:id="rId9"/>
    <p:sldId id="261" r:id="rId10"/>
    <p:sldId id="269" r:id="rId11"/>
    <p:sldId id="262" r:id="rId12"/>
    <p:sldId id="263" r:id="rId13"/>
    <p:sldId id="270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122" y="60"/>
      </p:cViewPr>
      <p:guideLst>
        <p:guide orient="horz" pos="213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260" y="2277110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zh-CN" dirty="0" smtClean="0"/>
              <a:t>第五章伊朗电影与《小鞋子》</a:t>
            </a:r>
            <a:endParaRPr lang="zh-CN" altLang="zh-CN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3220" y="141288"/>
            <a:ext cx="8229600" cy="1143000"/>
          </a:xfrm>
        </p:spPr>
        <p:txBody>
          <a:bodyPr/>
          <a:lstStyle/>
          <a:p>
            <a:pPr algn="l"/>
            <a:r>
              <a:rPr lang="zh-CN" altLang="en-US"/>
              <a:t>伊朗儿童电影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34950" y="1132840"/>
            <a:ext cx="8783320" cy="5288280"/>
          </a:xfrm>
        </p:spPr>
        <p:txBody>
          <a:bodyPr>
            <a:normAutofit fontScale="90000" lnSpcReduction="20000"/>
          </a:bodyPr>
          <a:lstStyle/>
          <a:p>
            <a:r>
              <a:rPr lang="zh-CN" altLang="en-US" dirty="0"/>
              <a:t>阿巴斯：《何处是我朋友的家》（</a:t>
            </a:r>
            <a:r>
              <a:rPr lang="en-US" altLang="zh-CN" dirty="0"/>
              <a:t>1987</a:t>
            </a:r>
            <a:r>
              <a:rPr lang="zh-CN" altLang="en-US" dirty="0"/>
              <a:t>）</a:t>
            </a:r>
            <a:endParaRPr lang="zh-CN" altLang="en-US" dirty="0"/>
          </a:p>
          <a:p>
            <a:r>
              <a:rPr lang="zh-CN" altLang="en-US" dirty="0"/>
              <a:t>                   《生活在继续》（</a:t>
            </a:r>
            <a:r>
              <a:rPr lang="en-US" altLang="zh-CN" dirty="0"/>
              <a:t>1991</a:t>
            </a:r>
            <a:r>
              <a:rPr lang="zh-CN" altLang="en-US" dirty="0"/>
              <a:t>）</a:t>
            </a:r>
            <a:endParaRPr lang="zh-CN" altLang="en-US" dirty="0"/>
          </a:p>
          <a:p>
            <a:r>
              <a:rPr lang="en-US" altLang="zh-CN" dirty="0"/>
              <a:t>                     </a:t>
            </a:r>
            <a:r>
              <a:rPr lang="zh-CN" altLang="en-US" dirty="0"/>
              <a:t>《橄榄树下的情人》（</a:t>
            </a:r>
            <a:r>
              <a:rPr lang="en-US" altLang="zh-CN" dirty="0"/>
              <a:t>1994</a:t>
            </a:r>
            <a:r>
              <a:rPr lang="zh-CN" altLang="en-US" dirty="0"/>
              <a:t>）</a:t>
            </a:r>
            <a:endParaRPr lang="zh-CN" altLang="en-US" dirty="0"/>
          </a:p>
          <a:p>
            <a:r>
              <a:rPr lang="zh-CN" altLang="en-US" dirty="0"/>
              <a:t>马基德</a:t>
            </a:r>
            <a:r>
              <a:rPr lang="zh-CN" altLang="en-US" dirty="0">
                <a:latin typeface="Arial" panose="020B0604020202020204" pitchFamily="34" charset="0"/>
                <a:sym typeface="+mn-ea"/>
              </a:rPr>
              <a:t>∙麦迪吉：《天堂的颜色》（</a:t>
            </a:r>
            <a:r>
              <a:rPr lang="en-US" altLang="zh-CN" dirty="0">
                <a:latin typeface="Arial" panose="020B0604020202020204" pitchFamily="34" charset="0"/>
                <a:sym typeface="+mn-ea"/>
              </a:rPr>
              <a:t>1999</a:t>
            </a:r>
            <a:r>
              <a:rPr lang="zh-CN" altLang="en-US" dirty="0">
                <a:latin typeface="Arial" panose="020B0604020202020204" pitchFamily="34" charset="0"/>
                <a:sym typeface="+mn-ea"/>
              </a:rPr>
              <a:t>）</a:t>
            </a:r>
            <a:endParaRPr lang="zh-CN" altLang="en-US" dirty="0">
              <a:latin typeface="Arial" panose="020B0604020202020204" pitchFamily="34" charset="0"/>
              <a:sym typeface="+mn-ea"/>
            </a:endParaRPr>
          </a:p>
          <a:p>
            <a:r>
              <a:rPr lang="zh-CN" altLang="en-US" dirty="0">
                <a:latin typeface="Arial" panose="020B0604020202020204" pitchFamily="34" charset="0"/>
                <a:sym typeface="+mn-ea"/>
              </a:rPr>
              <a:t>默罕默德∙阿</a:t>
            </a:r>
            <a:r>
              <a:rPr lang="zh-CN" altLang="en-US">
                <a:latin typeface="Arial" panose="020B0604020202020204" pitchFamily="34" charset="0"/>
                <a:sym typeface="+mn-ea"/>
              </a:rPr>
              <a:t>里</a:t>
            </a:r>
            <a:r>
              <a:rPr lang="zh-CN" altLang="en-US" smtClean="0">
                <a:latin typeface="Arial" panose="020B0604020202020204" pitchFamily="34" charset="0"/>
                <a:sym typeface="+mn-ea"/>
              </a:rPr>
              <a:t>塔里</a:t>
            </a:r>
            <a:r>
              <a:rPr lang="zh-CN" altLang="en-US" dirty="0">
                <a:latin typeface="Arial" panose="020B0604020202020204" pitchFamily="34" charset="0"/>
                <a:sym typeface="+mn-ea"/>
              </a:rPr>
              <a:t>米：《风中飘絮》（</a:t>
            </a:r>
            <a:r>
              <a:rPr lang="en-US" altLang="zh-CN" dirty="0">
                <a:latin typeface="Arial" panose="020B0604020202020204" pitchFamily="34" charset="0"/>
                <a:sym typeface="+mn-ea"/>
              </a:rPr>
              <a:t>1999</a:t>
            </a:r>
            <a:r>
              <a:rPr lang="zh-CN" altLang="en-US" dirty="0">
                <a:latin typeface="Arial" panose="020B0604020202020204" pitchFamily="34" charset="0"/>
                <a:sym typeface="+mn-ea"/>
              </a:rPr>
              <a:t>）</a:t>
            </a:r>
            <a:endParaRPr lang="zh-CN" altLang="en-US" dirty="0">
              <a:latin typeface="Arial" panose="020B0604020202020204" pitchFamily="34" charset="0"/>
              <a:sym typeface="+mn-ea"/>
            </a:endParaRPr>
          </a:p>
          <a:p>
            <a:r>
              <a:rPr lang="zh-CN" altLang="en-US" dirty="0">
                <a:latin typeface="Arial" panose="020B0604020202020204" pitchFamily="34" charset="0"/>
                <a:sym typeface="+mn-ea"/>
              </a:rPr>
              <a:t>贾法尔∙帕纳西：《白气球》（</a:t>
            </a:r>
            <a:r>
              <a:rPr lang="en-US" altLang="zh-CN" dirty="0">
                <a:latin typeface="Arial" panose="020B0604020202020204" pitchFamily="34" charset="0"/>
                <a:sym typeface="+mn-ea"/>
              </a:rPr>
              <a:t>1995</a:t>
            </a:r>
            <a:r>
              <a:rPr lang="zh-CN" altLang="en-US" dirty="0">
                <a:latin typeface="Arial" panose="020B0604020202020204" pitchFamily="34" charset="0"/>
                <a:sym typeface="+mn-ea"/>
              </a:rPr>
              <a:t>）</a:t>
            </a:r>
            <a:endParaRPr lang="zh-CN" altLang="en-US" dirty="0">
              <a:latin typeface="Arial" panose="020B0604020202020204" pitchFamily="34" charset="0"/>
              <a:sym typeface="+mn-ea"/>
            </a:endParaRPr>
          </a:p>
          <a:p>
            <a:endParaRPr lang="zh-CN" altLang="en-US" dirty="0">
              <a:latin typeface="Arial" panose="020B0604020202020204" pitchFamily="34" charset="0"/>
              <a:sym typeface="+mn-ea"/>
            </a:endParaRPr>
          </a:p>
          <a:p>
            <a:r>
              <a:rPr lang="zh-CN" altLang="en-US" dirty="0">
                <a:sym typeface="+mn-ea"/>
              </a:rPr>
              <a:t>儿童的坚韧执着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人性的光辉和伊斯兰的民族性格</a:t>
            </a:r>
            <a:endParaRPr lang="zh-CN" altLang="en-US" dirty="0">
              <a:sym typeface="+mn-ea"/>
            </a:endParaRPr>
          </a:p>
          <a:p>
            <a:r>
              <a:rPr lang="zh-CN" altLang="en-US">
                <a:sym typeface="+mn-ea"/>
              </a:rPr>
              <a:t>孩子心灵紧张的隐喻 文化的困境</a:t>
            </a:r>
            <a:endParaRPr lang="zh-CN" altLang="en-US"/>
          </a:p>
          <a:p>
            <a:r>
              <a:rPr lang="zh-CN" altLang="en-US">
                <a:sym typeface="+mn-ea"/>
              </a:rPr>
              <a:t>传统生活方式与现代理性规则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被漠视的心灵紧张具有深刻的民族悲情意味</a:t>
            </a:r>
            <a:endParaRPr lang="zh-CN" altLang="en-US"/>
          </a:p>
          <a:p>
            <a:endParaRPr lang="zh-CN" altLang="en-US" dirty="0"/>
          </a:p>
          <a:p>
            <a:endParaRPr lang="zh-CN" altLang="en-US" dirty="0">
              <a:latin typeface="Arial" panose="020B0604020202020204" pitchFamily="34" charset="0"/>
              <a:sym typeface="+mn-ea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6588125" y="1412875"/>
            <a:ext cx="685800" cy="2044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6804025" y="1628775"/>
            <a:ext cx="502920" cy="4991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545784" y="895891"/>
            <a:ext cx="288290" cy="1368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农村三部曲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8260" y="4796790"/>
            <a:ext cx="1359535" cy="17856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172450" cy="4526280"/>
          </a:xfrm>
        </p:spPr>
        <p:txBody>
          <a:bodyPr>
            <a:normAutofit lnSpcReduction="20000"/>
          </a:bodyPr>
          <a:lstStyle/>
          <a:p>
            <a:r>
              <a:rPr lang="zh-CN" altLang="en-US" dirty="0"/>
              <a:t>现实政治题材、女</a:t>
            </a:r>
            <a:r>
              <a:rPr lang="zh-CN" altLang="en-US" dirty="0" smtClean="0"/>
              <a:t>性题材的</a:t>
            </a:r>
            <a:r>
              <a:rPr lang="zh-CN" altLang="en-US" dirty="0"/>
              <a:t>禁忌</a:t>
            </a:r>
            <a:endParaRPr lang="zh-CN" altLang="en-US" dirty="0"/>
          </a:p>
          <a:p>
            <a:r>
              <a:rPr lang="zh-CN" altLang="en-US" dirty="0"/>
              <a:t>米拉妮《隐秘的一半》（</a:t>
            </a:r>
            <a:r>
              <a:rPr lang="en-US" altLang="zh-CN" dirty="0"/>
              <a:t>1998</a:t>
            </a:r>
            <a:r>
              <a:rPr lang="zh-CN" altLang="en-US" dirty="0"/>
              <a:t>）</a:t>
            </a:r>
            <a:endParaRPr lang="zh-CN" altLang="en-US" dirty="0"/>
          </a:p>
          <a:p>
            <a:r>
              <a:rPr lang="zh-CN" altLang="en-US" dirty="0"/>
              <a:t>贾法尔</a:t>
            </a:r>
            <a:r>
              <a:rPr lang="zh-CN" altLang="en-US" dirty="0">
                <a:latin typeface="Arial" panose="020B0604020202020204" pitchFamily="34" charset="0"/>
              </a:rPr>
              <a:t>∙帕纳西</a:t>
            </a:r>
            <a:r>
              <a:rPr lang="zh-CN" altLang="en-US" dirty="0"/>
              <a:t>《生命的圆圈》（</a:t>
            </a:r>
            <a:r>
              <a:rPr lang="en-US" altLang="zh-CN" dirty="0"/>
              <a:t>2000</a:t>
            </a:r>
            <a:r>
              <a:rPr lang="zh-CN" altLang="en-US" dirty="0"/>
              <a:t>）</a:t>
            </a:r>
            <a:endParaRPr lang="zh-CN" altLang="en-US" dirty="0"/>
          </a:p>
          <a:p>
            <a:r>
              <a:rPr lang="zh-CN" altLang="en-US" dirty="0"/>
              <a:t>                               《越位》（</a:t>
            </a:r>
            <a:r>
              <a:rPr lang="en-US" altLang="zh-CN" dirty="0"/>
              <a:t>2006</a:t>
            </a:r>
            <a:r>
              <a:rPr lang="zh-CN" altLang="en-US" dirty="0"/>
              <a:t>）</a:t>
            </a:r>
            <a:endParaRPr lang="zh-CN" altLang="en-US" dirty="0"/>
          </a:p>
          <a:p>
            <a:r>
              <a:rPr lang="zh-CN" altLang="en-US" dirty="0"/>
              <a:t>                               《出租车</a:t>
            </a:r>
            <a:r>
              <a:rPr lang="zh-CN" altLang="en-US" dirty="0" smtClean="0"/>
              <a:t>》（</a:t>
            </a:r>
            <a:r>
              <a:rPr lang="en-US" altLang="zh-CN" dirty="0" smtClean="0"/>
              <a:t>2015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/>
              <a:t> </a:t>
            </a:r>
            <a:endParaRPr lang="zh-CN" altLang="en-US" dirty="0" smtClean="0"/>
          </a:p>
          <a:p>
            <a:br>
              <a:rPr lang="zh-CN" altLang="en-US" dirty="0" smtClean="0"/>
            </a:br>
            <a:endParaRPr lang="zh-CN" altLang="en-US" dirty="0" smtClean="0"/>
          </a:p>
          <a:p>
            <a:r>
              <a:rPr lang="zh-CN" altLang="en-US" dirty="0">
                <a:sym typeface="+mn-ea"/>
              </a:rPr>
              <a:t>伟大的艺术是在限制中表达自由</a:t>
            </a:r>
            <a:endParaRPr lang="zh-CN" altLang="en-US" dirty="0"/>
          </a:p>
          <a:p>
            <a:endParaRPr lang="zh-CN" altLang="en-US" dirty="0"/>
          </a:p>
        </p:txBody>
      </p:sp>
      <p:cxnSp>
        <p:nvCxnSpPr>
          <p:cNvPr id="4" name="直接箭头连接符 3"/>
          <p:cNvCxnSpPr/>
          <p:nvPr/>
        </p:nvCxnSpPr>
        <p:spPr>
          <a:xfrm>
            <a:off x="7372310" y="3039373"/>
            <a:ext cx="189865" cy="2940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6976839" y="3417193"/>
            <a:ext cx="585465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740352" y="2132856"/>
            <a:ext cx="504190" cy="21062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女性的生存现状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39446" y="4436735"/>
            <a:ext cx="187220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柏林   金熊奖</a:t>
            </a:r>
            <a:endParaRPr lang="zh-CN" altLang="en-US" dirty="0"/>
          </a:p>
        </p:txBody>
      </p:sp>
      <p:pic>
        <p:nvPicPr>
          <p:cNvPr id="2050" name="Picture 2" descr="http://img31.mtime.cn/CMS/News/2015/02/15/081610.15337374_620X62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116633"/>
            <a:ext cx="2267744" cy="1872208"/>
          </a:xfrm>
          <a:prstGeom prst="rect">
            <a:avLst/>
          </a:prstGeom>
          <a:noFill/>
        </p:spPr>
      </p:pic>
      <p:pic>
        <p:nvPicPr>
          <p:cNvPr id="2052" name="Picture 4" descr="http://www.people.com.cn/h/pic/20150216/91/128792463756819672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6387" y="3240251"/>
            <a:ext cx="1043608" cy="1484784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457200" y="307340"/>
            <a:ext cx="58972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三、伊朗电影的启示</a:t>
            </a:r>
            <a:endParaRPr lang="zh-CN" altLang="en-US" sz="4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-104775" y="4559300"/>
            <a:ext cx="8229600" cy="2651760"/>
          </a:xfrm>
        </p:spPr>
        <p:txBody>
          <a:bodyPr/>
          <a:lstStyle/>
          <a:p>
            <a:r>
              <a:rPr lang="zh-CN" altLang="en-US" sz="4000" dirty="0"/>
              <a:t>越是</a:t>
            </a:r>
            <a:r>
              <a:rPr lang="zh-CN" altLang="en-US" sz="4000" dirty="0" smtClean="0"/>
              <a:t>民族</a:t>
            </a:r>
            <a:r>
              <a:rPr lang="zh-CN" altLang="en-US" sz="4000" dirty="0" smtClean="0"/>
              <a:t>的</a:t>
            </a:r>
            <a:r>
              <a:rPr lang="zh-CN" altLang="en-US" sz="4000" dirty="0"/>
              <a:t>便</a:t>
            </a:r>
            <a:r>
              <a:rPr lang="zh-CN" altLang="en-US" sz="4000" dirty="0"/>
              <a:t>越是世界的</a:t>
            </a:r>
            <a:endParaRPr lang="zh-CN" altLang="en-US" sz="40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2420" y="1597025"/>
            <a:ext cx="2371725" cy="2962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0500" y="203200"/>
            <a:ext cx="832358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 smtClean="0">
                <a:sym typeface="+mn-ea"/>
              </a:rPr>
              <a:t>阿斯哈</a:t>
            </a:r>
            <a:r>
              <a:rPr lang="en-US" altLang="zh-CN" sz="4000" dirty="0" smtClean="0">
                <a:sym typeface="+mn-ea"/>
              </a:rPr>
              <a:t>·</a:t>
            </a:r>
            <a:r>
              <a:rPr lang="zh-CN" altLang="en-US" sz="4000" dirty="0" smtClean="0">
                <a:sym typeface="+mn-ea"/>
              </a:rPr>
              <a:t>法哈蒂：</a:t>
            </a:r>
            <a:endParaRPr lang="zh-CN" altLang="en-US" sz="4000" dirty="0" smtClean="0">
              <a:sym typeface="+mn-ea"/>
            </a:endParaRPr>
          </a:p>
          <a:p>
            <a:r>
              <a:rPr lang="en-US" altLang="zh-CN" sz="4000" dirty="0" smtClean="0">
                <a:sym typeface="+mn-ea"/>
              </a:rPr>
              <a:t>《</a:t>
            </a:r>
            <a:r>
              <a:rPr lang="zh-CN" altLang="en-US" sz="4000" dirty="0" smtClean="0">
                <a:sym typeface="+mn-ea"/>
              </a:rPr>
              <a:t>纳德与西敏：一次别离</a:t>
            </a:r>
            <a:r>
              <a:rPr lang="en-US" altLang="zh-CN" sz="4000" dirty="0" smtClean="0">
                <a:sym typeface="+mn-ea"/>
              </a:rPr>
              <a:t>》</a:t>
            </a:r>
            <a:r>
              <a:rPr lang="zh-CN" altLang="en-US" sz="4000" dirty="0" smtClean="0">
                <a:sym typeface="+mn-ea"/>
              </a:rPr>
              <a:t>（</a:t>
            </a:r>
            <a:r>
              <a:rPr lang="en-US" altLang="zh-CN" sz="4000" dirty="0" smtClean="0">
                <a:sym typeface="+mn-ea"/>
              </a:rPr>
              <a:t>2012</a:t>
            </a:r>
            <a:r>
              <a:rPr lang="zh-CN" altLang="en-US" sz="4000" dirty="0" smtClean="0">
                <a:sym typeface="+mn-ea"/>
              </a:rPr>
              <a:t>）</a:t>
            </a:r>
            <a:endParaRPr lang="zh-CN" altLang="en-US" sz="4000"/>
          </a:p>
        </p:txBody>
      </p:sp>
      <p:sp>
        <p:nvSpPr>
          <p:cNvPr id="8" name="矩形 7"/>
          <p:cNvSpPr/>
          <p:nvPr/>
        </p:nvSpPr>
        <p:spPr>
          <a:xfrm>
            <a:off x="252095" y="2225675"/>
            <a:ext cx="6353175" cy="784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奥斯卡最佳外语片奖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429895"/>
            <a:ext cx="8229600" cy="1659890"/>
          </a:xfrm>
        </p:spPr>
        <p:txBody>
          <a:bodyPr/>
          <a:lstStyle/>
          <a:p>
            <a:r>
              <a:rPr lang="zh-CN" altLang="en-US"/>
              <a:t>一、伊朗电影的发展</a:t>
            </a:r>
            <a:br>
              <a:rPr lang="zh-CN" altLang="en-US"/>
            </a:br>
            <a:r>
              <a:rPr lang="en-US" altLang="zh-CN"/>
              <a:t>1</a:t>
            </a:r>
            <a:r>
              <a:rPr lang="zh-CN" altLang="en-US"/>
              <a:t>、</a:t>
            </a:r>
            <a:r>
              <a:rPr lang="en-US" altLang="zh-CN"/>
              <a:t>1960</a:t>
            </a:r>
            <a:r>
              <a:rPr lang="zh-CN" altLang="en-US"/>
              <a:t>年代的初步发展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089785"/>
            <a:ext cx="8229600" cy="4525963"/>
          </a:xfrm>
        </p:spPr>
        <p:txBody>
          <a:bodyPr/>
          <a:lstStyle/>
          <a:p>
            <a:r>
              <a:rPr lang="zh-CN" altLang="en-US"/>
              <a:t>第一代导演：电影新浪潮运动（反省文化，批评现实，艺术风格、主题内容）</a:t>
            </a:r>
            <a:endParaRPr lang="zh-CN" altLang="en-US"/>
          </a:p>
          <a:p>
            <a:r>
              <a:rPr lang="en-US" altLang="zh-CN"/>
              <a:t>1969</a:t>
            </a:r>
            <a:r>
              <a:rPr lang="zh-CN" altLang="en-US"/>
              <a:t>年 麦赫瑞《奶牛》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5125" y="3667125"/>
            <a:ext cx="1781175" cy="2571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70</a:t>
            </a:r>
            <a:r>
              <a:rPr lang="zh-CN" altLang="en-US" dirty="0"/>
              <a:t>年代末至</a:t>
            </a:r>
            <a:r>
              <a:rPr lang="en-US" altLang="zh-CN" dirty="0"/>
              <a:t>90</a:t>
            </a:r>
            <a:r>
              <a:rPr lang="zh-CN" altLang="en-US" dirty="0"/>
              <a:t>年代</a:t>
            </a:r>
            <a:r>
              <a:rPr lang="zh-CN" altLang="en-US" dirty="0" smtClean="0"/>
              <a:t>的电影概况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）伊斯兰革命时期</a:t>
            </a:r>
            <a:endParaRPr lang="zh-CN" altLang="en-US" dirty="0"/>
          </a:p>
          <a:p>
            <a:r>
              <a:rPr lang="zh-CN" altLang="en-US" dirty="0"/>
              <a:t>焚烧影院</a:t>
            </a:r>
            <a:endParaRPr lang="zh-CN" altLang="en-US" dirty="0"/>
          </a:p>
          <a:p>
            <a:r>
              <a:rPr lang="zh-CN" altLang="en-US" dirty="0"/>
              <a:t>电影人被起诉（腐蚀公众）</a:t>
            </a:r>
            <a:endParaRPr lang="zh-CN" altLang="en-US" dirty="0"/>
          </a:p>
          <a:p>
            <a:r>
              <a:rPr lang="zh-CN" altLang="en-US" dirty="0"/>
              <a:t>审查所有影片（</a:t>
            </a:r>
            <a:r>
              <a:rPr lang="en-US" altLang="zh-CN" dirty="0"/>
              <a:t>90%</a:t>
            </a:r>
            <a:r>
              <a:rPr lang="zh-CN" altLang="en-US" dirty="0"/>
              <a:t>）</a:t>
            </a:r>
            <a:endParaRPr lang="zh-CN" altLang="en-US" dirty="0"/>
          </a:p>
          <a:p>
            <a:r>
              <a:rPr lang="zh-CN" altLang="en-US" dirty="0"/>
              <a:t> </a:t>
            </a:r>
            <a:endParaRPr lang="zh-CN" altLang="en-US" dirty="0"/>
          </a:p>
          <a:p>
            <a:r>
              <a:rPr lang="zh-CN" altLang="en-US" dirty="0"/>
              <a:t>苏联十月革</a:t>
            </a:r>
            <a:r>
              <a:rPr lang="zh-CN" altLang="en-US" dirty="0" smtClean="0"/>
              <a:t>命中电影作为意识形态宣传工具的</a:t>
            </a:r>
            <a:r>
              <a:rPr lang="zh-CN" altLang="en-US" dirty="0"/>
              <a:t>启示</a:t>
            </a:r>
            <a:r>
              <a:rPr lang="en-US" altLang="zh-CN" dirty="0"/>
              <a:t>——</a:t>
            </a:r>
            <a:r>
              <a:rPr lang="zh-CN" altLang="en-US" dirty="0"/>
              <a:t>倡导</a:t>
            </a:r>
            <a:r>
              <a:rPr lang="en-US" altLang="zh-CN" dirty="0"/>
              <a:t>“</a:t>
            </a:r>
            <a:r>
              <a:rPr lang="zh-CN" altLang="en-US" dirty="0"/>
              <a:t>伊斯兰、反帝</a:t>
            </a:r>
            <a:r>
              <a:rPr lang="en-US" altLang="zh-CN" dirty="0"/>
              <a:t>”</a:t>
            </a:r>
            <a:r>
              <a:rPr lang="zh-CN" altLang="en-US" dirty="0"/>
              <a:t>的电影</a:t>
            </a:r>
            <a:endParaRPr lang="zh-CN" altLang="en-US" dirty="0"/>
          </a:p>
        </p:txBody>
      </p:sp>
      <p:cxnSp>
        <p:nvCxnSpPr>
          <p:cNvPr id="4" name="直接箭头连接符 3"/>
          <p:cNvCxnSpPr/>
          <p:nvPr/>
        </p:nvCxnSpPr>
        <p:spPr>
          <a:xfrm>
            <a:off x="2522855" y="3813810"/>
            <a:ext cx="33020" cy="767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3850" y="188595"/>
            <a:ext cx="7588885" cy="6336030"/>
          </a:xfrm>
        </p:spPr>
        <p:txBody>
          <a:bodyPr>
            <a:norm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）两伊战争期间</a:t>
            </a:r>
            <a:endParaRPr lang="zh-CN" altLang="en-US" dirty="0"/>
          </a:p>
          <a:p>
            <a:r>
              <a:rPr lang="zh-CN" altLang="en-US" dirty="0"/>
              <a:t>苏联导演的启示</a:t>
            </a:r>
            <a:r>
              <a:rPr lang="en-US" altLang="zh-CN" dirty="0"/>
              <a:t>——</a:t>
            </a:r>
            <a:r>
              <a:rPr lang="zh-CN" altLang="en-US" dirty="0"/>
              <a:t>战争题材电影（社会政治性主题的禁忌）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）战后的分化（第二代导演）</a:t>
            </a:r>
            <a:endParaRPr lang="zh-CN" altLang="en-US" dirty="0"/>
          </a:p>
          <a:p>
            <a:r>
              <a:rPr lang="zh-CN" altLang="en-US" dirty="0"/>
              <a:t>政府派别分化</a:t>
            </a:r>
            <a:r>
              <a:rPr lang="en-US" altLang="zh-CN" dirty="0"/>
              <a:t>——</a:t>
            </a:r>
            <a:r>
              <a:rPr lang="zh-CN" altLang="en-US" dirty="0"/>
              <a:t>现实批判</a:t>
            </a:r>
            <a:r>
              <a:rPr lang="en-US" altLang="zh-CN" dirty="0"/>
              <a:t>——</a:t>
            </a:r>
            <a:r>
              <a:rPr lang="zh-CN" altLang="en-US" dirty="0"/>
              <a:t>传播温和的伊朗形象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852069" y="4509011"/>
            <a:ext cx="144016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哈塔米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66700" y="403225"/>
            <a:ext cx="8229600" cy="4525963"/>
          </a:xfrm>
        </p:spPr>
        <p:txBody>
          <a:bodyPr/>
          <a:lstStyle/>
          <a:p>
            <a:r>
              <a:rPr lang="zh-CN" altLang="en-US" dirty="0">
                <a:sym typeface="+mn-ea"/>
              </a:rPr>
              <a:t>阿巴斯</a:t>
            </a:r>
            <a:r>
              <a:rPr lang="zh-CN" altLang="en-US" dirty="0">
                <a:latin typeface="Arial" panose="020B0604020202020204" pitchFamily="34" charset="0"/>
                <a:sym typeface="+mn-ea"/>
              </a:rPr>
              <a:t>∙</a:t>
            </a:r>
            <a:r>
              <a:rPr lang="zh-CN" altLang="en-US" dirty="0">
                <a:sym typeface="+mn-ea"/>
              </a:rPr>
              <a:t>基亚罗斯塔米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 《樱桃的滋味》（</a:t>
            </a:r>
            <a:r>
              <a:rPr lang="en-US" altLang="zh-CN" dirty="0">
                <a:sym typeface="+mn-ea"/>
              </a:rPr>
              <a:t>1997</a:t>
            </a:r>
            <a:r>
              <a:rPr lang="zh-CN" altLang="en-US" dirty="0">
                <a:sym typeface="+mn-ea"/>
              </a:rPr>
              <a:t>）（巴迪）：叙事结构的重复、长镜头的使用、迷茫沉郁的美感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《十段生命的律动》（</a:t>
            </a:r>
            <a:r>
              <a:rPr lang="en-US" altLang="zh-CN" dirty="0">
                <a:sym typeface="+mn-ea"/>
              </a:rPr>
              <a:t>2002</a:t>
            </a:r>
            <a:r>
              <a:rPr lang="zh-CN" altLang="en-US" dirty="0">
                <a:sym typeface="+mn-ea"/>
              </a:rPr>
              <a:t>）《原样复制》（</a:t>
            </a:r>
            <a:r>
              <a:rPr lang="en-US" altLang="zh-CN" dirty="0">
                <a:sym typeface="+mn-ea"/>
              </a:rPr>
              <a:t>2010</a:t>
            </a:r>
            <a:r>
              <a:rPr lang="zh-CN" altLang="en-US" dirty="0">
                <a:sym typeface="+mn-ea"/>
              </a:rPr>
              <a:t>）《如沐爱河》（</a:t>
            </a:r>
            <a:r>
              <a:rPr lang="en-US" altLang="zh-CN" dirty="0">
                <a:sym typeface="+mn-ea"/>
              </a:rPr>
              <a:t>2012</a:t>
            </a:r>
            <a:r>
              <a:rPr lang="zh-CN" altLang="en-US" dirty="0">
                <a:sym typeface="+mn-ea"/>
              </a:rPr>
              <a:t>）</a:t>
            </a:r>
            <a:endParaRPr lang="zh-CN" altLang="en-US" dirty="0">
              <a:sym typeface="+mn-ea"/>
            </a:endParaRPr>
          </a:p>
          <a:p>
            <a:r>
              <a:rPr lang="zh-CN" altLang="en-US"/>
              <a:t>伊斯兰的宗教精神、人道主义关怀、东方美学趣味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956550" y="4509135"/>
            <a:ext cx="1203960" cy="22485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5580" y="4508500"/>
            <a:ext cx="2552700" cy="22936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1460" y="332740"/>
            <a:ext cx="8687435" cy="5677535"/>
          </a:xfrm>
        </p:spPr>
        <p:txBody>
          <a:bodyPr>
            <a:normAutofit lnSpcReduction="20000"/>
          </a:bodyPr>
          <a:lstStyle/>
          <a:p>
            <a:r>
              <a:rPr lang="zh-CN" altLang="en-US" dirty="0"/>
              <a:t>莫森</a:t>
            </a:r>
            <a:r>
              <a:rPr lang="zh-CN" altLang="en-US" dirty="0">
                <a:latin typeface="Arial" panose="020B0604020202020204" pitchFamily="34" charset="0"/>
              </a:rPr>
              <a:t>∙</a:t>
            </a:r>
            <a:r>
              <a:rPr lang="zh-CN" altLang="en-US" dirty="0"/>
              <a:t>马克马巴夫</a:t>
            </a:r>
            <a:endParaRPr lang="zh-CN" altLang="en-US" dirty="0"/>
          </a:p>
          <a:p>
            <a:r>
              <a:rPr lang="zh-CN" altLang="en-US" dirty="0"/>
              <a:t>熟悉西方电影流派，兼容并包中的艺术个性</a:t>
            </a:r>
            <a:endParaRPr lang="zh-CN" altLang="en-US" dirty="0"/>
          </a:p>
          <a:p>
            <a:r>
              <a:rPr lang="zh-CN" altLang="en-US" dirty="0"/>
              <a:t>《魔毯》：奇魅的</a:t>
            </a:r>
            <a:r>
              <a:rPr lang="zh-CN" altLang="en-US" dirty="0" smtClean="0"/>
              <a:t>天书</a:t>
            </a:r>
            <a:endParaRPr lang="zh-CN" altLang="en-US" dirty="0"/>
          </a:p>
          <a:p>
            <a:r>
              <a:rPr lang="zh-CN" altLang="en-US" dirty="0"/>
              <a:t>《</a:t>
            </a:r>
            <a:r>
              <a:rPr lang="zh-CN" altLang="en-US" dirty="0">
                <a:sym typeface="+mn-ea"/>
              </a:rPr>
              <a:t>万籁俱寂》：以听觉捕捉视觉感受，美丽的构图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《坎大哈》：难民生活</a:t>
            </a:r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马克马巴夫的电影之家</a:t>
            </a:r>
            <a:endParaRPr lang="zh-CN" altLang="en-US" dirty="0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240145" y="4227830"/>
            <a:ext cx="2924810" cy="25571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3</a:t>
            </a:r>
            <a:r>
              <a:rPr lang="zh-CN" altLang="en-US"/>
              <a:t>、新世纪以来的蓬勃发展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392795" cy="4526280"/>
          </a:xfrm>
        </p:spPr>
        <p:txBody>
          <a:bodyPr>
            <a:normAutofit lnSpcReduction="10000"/>
          </a:bodyPr>
          <a:lstStyle/>
          <a:p>
            <a:r>
              <a:rPr lang="zh-CN" altLang="en-US"/>
              <a:t>第三代：马吉德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·麦吉迪    贾法·帕纳西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sym typeface="+mn-ea"/>
              </a:rPr>
              <a:t>第四代：萨米拉</a:t>
            </a:r>
            <a:r>
              <a:rPr lang="zh-CN" altLang="en-US">
                <a:latin typeface="Arial" panose="020B0604020202020204" pitchFamily="34" charset="0"/>
                <a:sym typeface="+mn-ea"/>
              </a:rPr>
              <a:t>∙</a:t>
            </a:r>
            <a:r>
              <a:rPr lang="zh-CN" altLang="en-US">
                <a:sym typeface="+mn-ea"/>
              </a:rPr>
              <a:t>马克马巴夫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《黑板》：战争与文化传承</a:t>
            </a:r>
            <a:endParaRPr lang="zh-CN" altLang="en-US"/>
          </a:p>
          <a:p>
            <a:r>
              <a:rPr lang="zh-CN" altLang="en-US">
                <a:sym typeface="+mn-ea"/>
              </a:rPr>
              <a:t>《下午五点》：诺葛莉</a:t>
            </a:r>
            <a:endParaRPr lang="zh-CN" altLang="en-US"/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个性化的镜头、多元的电影手段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和人性的思考</a:t>
            </a:r>
            <a:endParaRPr lang="zh-CN" altLang="en-US">
              <a:sym typeface="+mn-ea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312025" y="4298315"/>
            <a:ext cx="1814830" cy="24549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646430"/>
            <a:ext cx="8229600" cy="5480050"/>
          </a:xfrm>
        </p:spPr>
        <p:txBody>
          <a:bodyPr>
            <a:normAutofit lnSpcReduction="10000"/>
          </a:bodyPr>
          <a:lstStyle/>
          <a:p>
            <a:r>
              <a:rPr lang="zh-CN" altLang="en-US">
                <a:sym typeface="+mn-ea"/>
              </a:rPr>
              <a:t>二、伊朗电影的特点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、清新质朴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手工作坊式的拍摄，恬淡温暖的影像风格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、生命思考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超越现实，叩问生命本体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肯定现世，珍惜生命（伽亚默）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3</a:t>
            </a:r>
            <a:r>
              <a:rPr lang="zh-CN" altLang="en-US">
                <a:sym typeface="+mn-ea"/>
              </a:rPr>
              <a:t>、人性探讨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纪实手段，探讨人性</a:t>
            </a:r>
            <a:endParaRPr lang="zh-CN" altLang="en-US">
              <a:sym typeface="+mn-ea"/>
            </a:endParaRPr>
          </a:p>
          <a:p>
            <a:r>
              <a:rPr lang="en-US" altLang="zh-CN">
                <a:sym typeface="+mn-ea"/>
              </a:rPr>
              <a:t>4</a:t>
            </a:r>
            <a:r>
              <a:rPr lang="zh-CN" altLang="en-US">
                <a:sym typeface="+mn-ea"/>
              </a:rPr>
              <a:t>、现实策略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成本低，容易获奖</a:t>
            </a:r>
            <a:endParaRPr lang="zh-CN" altLang="en-US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4830" y="4322445"/>
            <a:ext cx="3197860" cy="24034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2810"/>
            <a:ext cx="8572500" cy="5233670"/>
          </a:xfrm>
        </p:spPr>
        <p:txBody>
          <a:bodyPr/>
          <a:lstStyle/>
          <a:p>
            <a:r>
              <a:rPr lang="en-US" altLang="zh-CN"/>
              <a:t>5</a:t>
            </a:r>
            <a:r>
              <a:rPr lang="zh-CN" altLang="en-US"/>
              <a:t>、文化抗争</a:t>
            </a:r>
            <a:endParaRPr lang="zh-CN" altLang="en-US"/>
          </a:p>
          <a:p>
            <a:r>
              <a:rPr lang="zh-CN" altLang="en-US"/>
              <a:t>全球化大潮中的复杂格局</a:t>
            </a:r>
            <a:endParaRPr lang="zh-CN" altLang="en-US"/>
          </a:p>
          <a:p>
            <a:r>
              <a:rPr lang="zh-CN" altLang="en-US"/>
              <a:t>好莱坞的扩张 边缘世界的进入</a:t>
            </a:r>
            <a:endParaRPr lang="zh-CN" altLang="en-US"/>
          </a:p>
          <a:p>
            <a:r>
              <a:rPr lang="zh-CN" altLang="en-US"/>
              <a:t>被漠视的他者世界 不同文明之间的对话共存</a:t>
            </a:r>
            <a:endParaRPr lang="zh-CN" altLang="en-US"/>
          </a:p>
          <a:p>
            <a:r>
              <a:rPr lang="en-US" altLang="zh-CN"/>
              <a:t>6</a:t>
            </a:r>
            <a:r>
              <a:rPr lang="zh-CN" altLang="en-US"/>
              <a:t>、民族诉求</a:t>
            </a:r>
            <a:endParaRPr lang="zh-CN" altLang="en-US"/>
          </a:p>
          <a:p>
            <a:r>
              <a:rPr lang="zh-CN" altLang="en-US"/>
              <a:t>儿童电影的兴盛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2285" y="4641215"/>
            <a:ext cx="1714500" cy="1714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REFSHAPE" val="427845684"/>
  <p:tag name="KSO_WM_UNIT_PLACING_PICTURE_USER_VIEWPORT" val="{&quot;height&quot;:3541,&quot;width&quot;:1896}"/>
</p:tagLst>
</file>

<file path=ppt/tags/tag2.xml><?xml version="1.0" encoding="utf-8"?>
<p:tagLst xmlns:p="http://schemas.openxmlformats.org/presentationml/2006/main">
  <p:tag name="REFSHAPE" val="431359268"/>
  <p:tag name="KSO_WM_UNIT_PLACING_PICTURE_USER_VIEWPORT" val="{&quot;height&quot;:4895,&quot;width&quot;:3885}"/>
</p:tagLst>
</file>

<file path=ppt/tags/tag3.xml><?xml version="1.0" encoding="utf-8"?>
<p:tagLst xmlns:p="http://schemas.openxmlformats.org/presentationml/2006/main">
  <p:tag name="COMMONDATA" val="eyJoZGlkIjoiOWRlMjU0MDFjYWQ2OWY5ZjE1MjBlMmU2ZWYxZTBiMWQifQ=="/>
  <p:tag name="KSO_WPP_MARK_KEY" val="2bb946d6-8596-4aca-af20-ca7ee4804f9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1139</Words>
  <Application>WPS 演示</Application>
  <PresentationFormat>全屏显示(4:3)</PresentationFormat>
  <Paragraphs>110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第五章伊朗电影与《小鞋子》</vt:lpstr>
      <vt:lpstr>一、伊朗电影的发展 1、1960年代的初步发展</vt:lpstr>
      <vt:lpstr>2、70年代末至90年代的电影概况</vt:lpstr>
      <vt:lpstr>PowerPoint 演示文稿</vt:lpstr>
      <vt:lpstr>PowerPoint 演示文稿</vt:lpstr>
      <vt:lpstr>PowerPoint 演示文稿</vt:lpstr>
      <vt:lpstr>3、新世纪以来的蓬勃发展</vt:lpstr>
      <vt:lpstr>PowerPoint 演示文稿</vt:lpstr>
      <vt:lpstr>PowerPoint 演示文稿</vt:lpstr>
      <vt:lpstr>伊朗儿童电影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太空行人</cp:lastModifiedBy>
  <cp:revision>36</cp:revision>
  <dcterms:created xsi:type="dcterms:W3CDTF">2013-12-16T14:46:00Z</dcterms:created>
  <dcterms:modified xsi:type="dcterms:W3CDTF">2023-12-27T05:16:31Z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F68025ED240D4A70932FF395382111C8</vt:lpwstr>
  </property>
</Properties>
</file>